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30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" panose="02040503050406030204" pitchFamily="18" charset="0"/>
      <p:regular r:id="rId53"/>
      <p:bold r:id="rId54"/>
      <p:italic r:id="rId55"/>
      <p:boldItalic r:id="rId56"/>
    </p:embeddedFont>
    <p:embeddedFont>
      <p:font typeface="Roboto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2e6d310c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2e6d310c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2e6d310c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2e6d310c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2e6d310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2e6d310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2ea10ec47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2ea10ec47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e6d310c7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e6d310c7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2ea10ec47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2ea10ec47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2e6d310c7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2e6d310c7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2e6d310c7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2e6d310c7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e6d310c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2e6d310c7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2e6d310c7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2e6d310c7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2e6d310c7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2e6d310c7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2e6d310c7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2e6d310c7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e6d310c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2e6d310c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2ea10ec47_4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2ea10ec47_4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2ea10ec47_4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2ea10ec47_4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2e6d310c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2e6d310c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2ea10ec47_4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2ea10ec47_4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2ea10ec47_4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2ea10ec47_4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2ea10ec47_4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2ea10ec47_4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2ea10ec47_4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2ea10ec47_4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2ea10ec47_4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2ea10ec47_4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e6d310c7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e6d310c7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2ea10ec47_4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2ea10ec47_4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2ea10ec47_4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2ea10ec47_4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2e6d310c7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2e6d310c7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2e6d310c7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2e6d310c7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2e6d310c7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2e6d310c7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2e6d310c7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2e6d310c7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2e6d310c7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2e6d310c7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2e6d310c7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2e6d310c7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2e6d310c7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2e6d310c7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2e6d310c7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2e6d310c7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e6d310c7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e6d310c7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550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2e6d310c7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2e6d310c7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2e6d310c7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2e6d310c7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2e6d310c7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2e6d310c7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2e6d310c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2e6d310c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2e6d310c7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2e6d310c7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2e6d310c7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2e6d310c7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2e6d310c7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62e6d310c7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2e6d310c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2e6d310c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2e6d310c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2e6d310c7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e6d310c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e6d310c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eb14d5f7_7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eb14d5f7_7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feb14d5f7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feb14d5f7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650"/>
            <a:ext cx="9144000" cy="14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0" y="2166488"/>
            <a:ext cx="2884925" cy="21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798900" y="180127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Curso: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982250" y="2287200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dirty="0">
                <a:solidFill>
                  <a:srgbClr val="003366"/>
                </a:solidFill>
              </a:rPr>
              <a:t>Técnico em Desenvolvimento de Sistemas</a:t>
            </a:r>
            <a:endParaRPr sz="2000" dirty="0">
              <a:solidFill>
                <a:srgbClr val="0033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58" name="Google Shape;58;p13"/>
          <p:cNvSpPr txBox="1"/>
          <p:nvPr/>
        </p:nvSpPr>
        <p:spPr>
          <a:xfrm>
            <a:off x="2960525" y="4168500"/>
            <a:ext cx="38304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dirty="0">
                <a:solidFill>
                  <a:schemeClr val="dk1"/>
                </a:solidFill>
              </a:rPr>
              <a:t>Instrutor: Rafael Martins Alves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035100" y="3447000"/>
            <a:ext cx="61089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3366"/>
                </a:solidFill>
              </a:rPr>
              <a:t>Dispositivos de E/S e suas Interfaces</a:t>
            </a:r>
            <a:endParaRPr sz="2000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l="72308" t="9813" b="13156"/>
          <a:stretch/>
        </p:blipFill>
        <p:spPr>
          <a:xfrm>
            <a:off x="5609625" y="207325"/>
            <a:ext cx="2532150" cy="11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l="72308" t="9813" b="13156"/>
          <a:stretch/>
        </p:blipFill>
        <p:spPr>
          <a:xfrm>
            <a:off x="565550" y="207325"/>
            <a:ext cx="1859926" cy="12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2914263" y="2834963"/>
            <a:ext cx="21978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63;p13">
            <a:extLst>
              <a:ext uri="{FF2B5EF4-FFF2-40B4-BE49-F238E27FC236}">
                <a16:creationId xmlns:a16="http://schemas.microsoft.com/office/drawing/2014/main" id="{8152C857-7312-4917-BABE-0B400C4AD6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682" y="179887"/>
            <a:ext cx="4051644" cy="177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575" y="726400"/>
            <a:ext cx="2487020" cy="28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713" y="1017725"/>
            <a:ext cx="320992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69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Esquema Básico</a:t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5454125" y="838200"/>
            <a:ext cx="3015900" cy="2845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221400" y="3978925"/>
            <a:ext cx="2608200" cy="905700"/>
          </a:xfrm>
          <a:prstGeom prst="wedgeRectCallout">
            <a:avLst>
              <a:gd name="adj1" fmla="val 21136"/>
              <a:gd name="adj2" fmla="val -8893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Informações para </a:t>
            </a:r>
            <a:r>
              <a:rPr lang="pt-BR" sz="1800" b="1"/>
              <a:t>dentro </a:t>
            </a:r>
            <a:r>
              <a:rPr lang="pt-BR" sz="1800"/>
              <a:t>do computador</a:t>
            </a:r>
            <a:endParaRPr sz="1800"/>
          </a:p>
        </p:txBody>
      </p:sp>
      <p:sp>
        <p:nvSpPr>
          <p:cNvPr id="142" name="Google Shape;142;p21"/>
          <p:cNvSpPr/>
          <p:nvPr/>
        </p:nvSpPr>
        <p:spPr>
          <a:xfrm>
            <a:off x="6628450" y="4311925"/>
            <a:ext cx="2388900" cy="696300"/>
          </a:xfrm>
          <a:prstGeom prst="wedgeRectCallout">
            <a:avLst>
              <a:gd name="adj1" fmla="val -30631"/>
              <a:gd name="adj2" fmla="val -101433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Informações para </a:t>
            </a:r>
            <a:r>
              <a:rPr lang="pt-BR" sz="1800" b="1"/>
              <a:t>fora do </a:t>
            </a:r>
            <a:r>
              <a:rPr lang="pt-BR" sz="1800"/>
              <a:t>computador</a:t>
            </a:r>
            <a:endParaRPr sz="1800"/>
          </a:p>
        </p:txBody>
      </p:sp>
      <p:sp>
        <p:nvSpPr>
          <p:cNvPr id="143" name="Google Shape;143;p21"/>
          <p:cNvSpPr txBox="1"/>
          <p:nvPr/>
        </p:nvSpPr>
        <p:spPr>
          <a:xfrm>
            <a:off x="3025813" y="3899275"/>
            <a:ext cx="3218400" cy="106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B5394"/>
                </a:solidFill>
              </a:rPr>
              <a:t>Dispositivos E/S: comunicação do computador com o meio externo</a:t>
            </a:r>
            <a:endParaRPr sz="1800">
              <a:solidFill>
                <a:srgbClr val="FF0000"/>
              </a:solidFill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88" y="1302100"/>
            <a:ext cx="26384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>
            <a:off x="333513" y="1264925"/>
            <a:ext cx="3099000" cy="2076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Dispositivos de Entrada/Saída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900" y="1159350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6677375" y="3411075"/>
            <a:ext cx="1032900" cy="572700"/>
          </a:xfrm>
          <a:prstGeom prst="wedgeRectCallout">
            <a:avLst>
              <a:gd name="adj1" fmla="val -175012"/>
              <a:gd name="adj2" fmla="val -43754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Mouse</a:t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1826150" y="4047700"/>
            <a:ext cx="1032900" cy="572700"/>
          </a:xfrm>
          <a:prstGeom prst="wedgeRectCallout">
            <a:avLst>
              <a:gd name="adj1" fmla="val 75995"/>
              <a:gd name="adj2" fmla="val -89763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Teclado</a:t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5569150" y="1159350"/>
            <a:ext cx="1032900" cy="572700"/>
          </a:xfrm>
          <a:prstGeom prst="wedgeRectCallout">
            <a:avLst>
              <a:gd name="adj1" fmla="val -113450"/>
              <a:gd name="adj2" fmla="val 87646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CD-RW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6776075" y="4346200"/>
            <a:ext cx="1311900" cy="572700"/>
          </a:xfrm>
          <a:prstGeom prst="wedgeRectCallout">
            <a:avLst>
              <a:gd name="adj1" fmla="val -99034"/>
              <a:gd name="adj2" fmla="val -21639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Impressora</a:t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6677375" y="1928050"/>
            <a:ext cx="1311900" cy="572700"/>
          </a:xfrm>
          <a:prstGeom prst="wedgeRectCallout">
            <a:avLst>
              <a:gd name="adj1" fmla="val -93386"/>
              <a:gd name="adj2" fmla="val 51122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Caixa de Som</a:t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653275" y="1510150"/>
            <a:ext cx="1311900" cy="572700"/>
          </a:xfrm>
          <a:prstGeom prst="wedgeRectCallout">
            <a:avLst>
              <a:gd name="adj1" fmla="val 93490"/>
              <a:gd name="adj2" fmla="val 99668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650" y="1249424"/>
            <a:ext cx="1310400" cy="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13" y="4074376"/>
            <a:ext cx="885975" cy="9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5713" y="4183863"/>
            <a:ext cx="2105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3603" y="3859574"/>
            <a:ext cx="749372" cy="12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0" y="405525"/>
            <a:ext cx="752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mbria"/>
              <a:buChar char="●"/>
            </a:pPr>
            <a:r>
              <a:rPr lang="pt-BR" sz="2400">
                <a:solidFill>
                  <a:srgbClr val="0B5394"/>
                </a:solidFill>
              </a:rPr>
              <a:t>Periféricos de entrada</a:t>
            </a:r>
            <a:endParaRPr sz="2400">
              <a:solidFill>
                <a:srgbClr val="0B5394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B5394"/>
              </a:solidFill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28725" y="1861650"/>
            <a:ext cx="752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mbria"/>
              <a:buChar char="●"/>
            </a:pPr>
            <a:r>
              <a:rPr lang="pt-BR" sz="2400">
                <a:solidFill>
                  <a:srgbClr val="0B5394"/>
                </a:solidFill>
              </a:rPr>
              <a:t>Periféricos de saída</a:t>
            </a:r>
            <a:endParaRPr sz="2400">
              <a:solidFill>
                <a:srgbClr val="0B5394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B5394"/>
              </a:solidFill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36088" y="3601075"/>
            <a:ext cx="752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mbria"/>
              <a:buChar char="●"/>
            </a:pPr>
            <a:r>
              <a:rPr lang="pt-BR" sz="2400">
                <a:solidFill>
                  <a:srgbClr val="0B5394"/>
                </a:solidFill>
              </a:rPr>
              <a:t>Periféricos de entrada / saída</a:t>
            </a:r>
            <a:endParaRPr sz="2400">
              <a:solidFill>
                <a:srgbClr val="0B5394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B5394"/>
              </a:solidFill>
            </a:endParaRP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54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Dispositivos de Entrada/Saída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5990" y="902599"/>
            <a:ext cx="1867186" cy="10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8875" y="896312"/>
            <a:ext cx="972225" cy="10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816" y="1005925"/>
            <a:ext cx="164153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10">
            <a:alphaModFix/>
          </a:blip>
          <a:srcRect l="11684" r="8880"/>
          <a:stretch/>
        </p:blipFill>
        <p:spPr>
          <a:xfrm>
            <a:off x="830300" y="2503110"/>
            <a:ext cx="1894031" cy="1200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11">
            <a:alphaModFix/>
          </a:blip>
          <a:srcRect t="14294" b="15495"/>
          <a:stretch/>
        </p:blipFill>
        <p:spPr>
          <a:xfrm>
            <a:off x="3723508" y="2503114"/>
            <a:ext cx="1730855" cy="1087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03044" y="2393025"/>
            <a:ext cx="1730856" cy="1160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311425" y="2846525"/>
            <a:ext cx="8595300" cy="21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Dispositivos de E/S conectados com o computador através da </a:t>
            </a:r>
            <a:r>
              <a:rPr lang="pt-BR" sz="2200" b="1" i="1">
                <a:solidFill>
                  <a:srgbClr val="0B5394"/>
                </a:solidFill>
              </a:rPr>
              <a:t>interface</a:t>
            </a:r>
            <a:endParaRPr sz="2200" b="1" i="1">
              <a:solidFill>
                <a:srgbClr val="0B5394"/>
              </a:solidFill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00" i="1">
              <a:solidFill>
                <a:srgbClr val="0B5394"/>
              </a:solidFill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Interfaces são as conexões dos dispositivos E/S com a placa mãe</a:t>
            </a:r>
            <a:endParaRPr sz="2400">
              <a:solidFill>
                <a:srgbClr val="0B5394"/>
              </a:solidFill>
            </a:endParaRPr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54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Interfaces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t="37542" b="34400"/>
          <a:stretch/>
        </p:blipFill>
        <p:spPr>
          <a:xfrm>
            <a:off x="1151925" y="762000"/>
            <a:ext cx="6725775" cy="18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/>
        </p:nvSpPr>
        <p:spPr>
          <a:xfrm>
            <a:off x="311425" y="3379925"/>
            <a:ext cx="85953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Dispositivos de E/S conectadas na placa-mãe pelas </a:t>
            </a:r>
            <a:r>
              <a:rPr lang="pt-BR" sz="2200" b="1">
                <a:solidFill>
                  <a:srgbClr val="0B5394"/>
                </a:solidFill>
              </a:rPr>
              <a:t>interfaces </a:t>
            </a:r>
            <a:endParaRPr sz="2200" b="1" i="1">
              <a:solidFill>
                <a:srgbClr val="0B5394"/>
              </a:solidFill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00" i="1">
              <a:solidFill>
                <a:srgbClr val="0B5394"/>
              </a:solidFill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 b="1">
                <a:solidFill>
                  <a:srgbClr val="0B5394"/>
                </a:solidFill>
              </a:rPr>
              <a:t>Comunicação </a:t>
            </a:r>
            <a:r>
              <a:rPr lang="pt-BR" sz="2200">
                <a:solidFill>
                  <a:srgbClr val="0B5394"/>
                </a:solidFill>
              </a:rPr>
              <a:t>entre </a:t>
            </a:r>
            <a:r>
              <a:rPr lang="pt-BR" sz="2200" b="1">
                <a:solidFill>
                  <a:srgbClr val="0B5394"/>
                </a:solidFill>
              </a:rPr>
              <a:t>computador </a:t>
            </a:r>
            <a:r>
              <a:rPr lang="pt-BR" sz="2200">
                <a:solidFill>
                  <a:srgbClr val="0B5394"/>
                </a:solidFill>
              </a:rPr>
              <a:t>com os </a:t>
            </a:r>
            <a:r>
              <a:rPr lang="pt-BR" sz="2200" b="1">
                <a:solidFill>
                  <a:srgbClr val="0B5394"/>
                </a:solidFill>
              </a:rPr>
              <a:t>periféricos</a:t>
            </a:r>
            <a:r>
              <a:rPr lang="pt-BR" sz="2200">
                <a:solidFill>
                  <a:srgbClr val="0B5394"/>
                </a:solidFill>
              </a:rPr>
              <a:t>, até com </a:t>
            </a:r>
            <a:r>
              <a:rPr lang="pt-BR" sz="2200" b="1">
                <a:solidFill>
                  <a:srgbClr val="0B5394"/>
                </a:solidFill>
              </a:rPr>
              <a:t>usuário, </a:t>
            </a:r>
            <a:r>
              <a:rPr lang="pt-BR" sz="2200">
                <a:solidFill>
                  <a:srgbClr val="0B5394"/>
                </a:solidFill>
              </a:rPr>
              <a:t>passa pela </a:t>
            </a:r>
            <a:r>
              <a:rPr lang="pt-BR" sz="2200" b="1">
                <a:solidFill>
                  <a:srgbClr val="0B5394"/>
                </a:solidFill>
              </a:rPr>
              <a:t>placa-mãe</a:t>
            </a:r>
            <a:endParaRPr sz="2400" b="1">
              <a:solidFill>
                <a:srgbClr val="0B5394"/>
              </a:solidFill>
            </a:endParaRPr>
          </a:p>
        </p:txBody>
      </p:sp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54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Placa-Mãe e Interfaces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825" y="142600"/>
            <a:ext cx="4887925" cy="31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Dispositivos E/S e Interfaces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t="34408" b="33057"/>
          <a:stretch/>
        </p:blipFill>
        <p:spPr>
          <a:xfrm>
            <a:off x="1603975" y="2216650"/>
            <a:ext cx="6194299" cy="13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3881425" y="4123225"/>
            <a:ext cx="1133100" cy="572700"/>
          </a:xfrm>
          <a:prstGeom prst="wedgeRectCallout">
            <a:avLst>
              <a:gd name="adj1" fmla="val 35743"/>
              <a:gd name="adj2" fmla="val -13865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PS/2 (teclado)</a:t>
            </a:r>
            <a:endParaRPr sz="1800"/>
          </a:p>
        </p:txBody>
      </p:sp>
      <p:sp>
        <p:nvSpPr>
          <p:cNvPr id="197" name="Google Shape;197;p26"/>
          <p:cNvSpPr/>
          <p:nvPr/>
        </p:nvSpPr>
        <p:spPr>
          <a:xfrm>
            <a:off x="4282200" y="1189300"/>
            <a:ext cx="1485900" cy="572700"/>
          </a:xfrm>
          <a:prstGeom prst="wedgeRectCallout">
            <a:avLst>
              <a:gd name="adj1" fmla="val -5577"/>
              <a:gd name="adj2" fmla="val 123754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PS/2 (mouse)</a:t>
            </a:r>
            <a:endParaRPr sz="1800"/>
          </a:p>
        </p:txBody>
      </p:sp>
      <p:sp>
        <p:nvSpPr>
          <p:cNvPr id="198" name="Google Shape;198;p26"/>
          <p:cNvSpPr/>
          <p:nvPr/>
        </p:nvSpPr>
        <p:spPr>
          <a:xfrm>
            <a:off x="6468425" y="1116000"/>
            <a:ext cx="1485900" cy="572700"/>
          </a:xfrm>
          <a:prstGeom prst="wedgeRectCallout">
            <a:avLst>
              <a:gd name="adj1" fmla="val -28136"/>
              <a:gd name="adj2" fmla="val 143823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VGA (vídeo)</a:t>
            </a:r>
            <a:endParaRPr sz="1800"/>
          </a:p>
        </p:txBody>
      </p:sp>
      <p:sp>
        <p:nvSpPr>
          <p:cNvPr id="199" name="Google Shape;199;p26"/>
          <p:cNvSpPr/>
          <p:nvPr/>
        </p:nvSpPr>
        <p:spPr>
          <a:xfrm>
            <a:off x="5975225" y="4275625"/>
            <a:ext cx="3071100" cy="792300"/>
          </a:xfrm>
          <a:prstGeom prst="wedgeRectCallout">
            <a:avLst>
              <a:gd name="adj1" fmla="val -20672"/>
              <a:gd name="adj2" fmla="val -99363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Spk (verde) - </a:t>
            </a:r>
            <a:r>
              <a:rPr lang="pt-BR" sz="1800"/>
              <a:t>Line in (azul) - - Mic (rosa)</a:t>
            </a:r>
            <a:endParaRPr sz="1800"/>
          </a:p>
        </p:txBody>
      </p:sp>
      <p:sp>
        <p:nvSpPr>
          <p:cNvPr id="200" name="Google Shape;200;p26"/>
          <p:cNvSpPr/>
          <p:nvPr/>
        </p:nvSpPr>
        <p:spPr>
          <a:xfrm rot="5400000">
            <a:off x="6616925" y="3018125"/>
            <a:ext cx="269700" cy="1377000"/>
          </a:xfrm>
          <a:prstGeom prst="rightBrace">
            <a:avLst>
              <a:gd name="adj1" fmla="val 107944"/>
              <a:gd name="adj2" fmla="val 4620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150650" y="3903625"/>
            <a:ext cx="3698400" cy="572700"/>
          </a:xfrm>
          <a:prstGeom prst="wedgeRectCallout">
            <a:avLst>
              <a:gd name="adj1" fmla="val 21580"/>
              <a:gd name="adj2" fmla="val -98983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Serial 1 e 2 (mouse serial - eletrônica)  </a:t>
            </a:r>
            <a:endParaRPr sz="1800"/>
          </a:p>
        </p:txBody>
      </p:sp>
      <p:sp>
        <p:nvSpPr>
          <p:cNvPr id="202" name="Google Shape;202;p26"/>
          <p:cNvSpPr/>
          <p:nvPr/>
        </p:nvSpPr>
        <p:spPr>
          <a:xfrm>
            <a:off x="451950" y="1116000"/>
            <a:ext cx="3396900" cy="572700"/>
          </a:xfrm>
          <a:prstGeom prst="wedgeRectCallout">
            <a:avLst>
              <a:gd name="adj1" fmla="val 25091"/>
              <a:gd name="adj2" fmla="val 131701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Paralela (impressora paralela)  </a:t>
            </a:r>
            <a:endParaRPr sz="1800"/>
          </a:p>
        </p:txBody>
      </p:sp>
      <p:sp>
        <p:nvSpPr>
          <p:cNvPr id="203" name="Google Shape;203;p26"/>
          <p:cNvSpPr/>
          <p:nvPr/>
        </p:nvSpPr>
        <p:spPr>
          <a:xfrm>
            <a:off x="5259275" y="216425"/>
            <a:ext cx="3071100" cy="792300"/>
          </a:xfrm>
          <a:prstGeom prst="wedgeRectCallout">
            <a:avLst>
              <a:gd name="adj1" fmla="val -31345"/>
              <a:gd name="adj2" fmla="val 200338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RJ45 (rede) - Luzes</a:t>
            </a:r>
            <a:endParaRPr sz="1800"/>
          </a:p>
        </p:txBody>
      </p:sp>
      <p:sp>
        <p:nvSpPr>
          <p:cNvPr id="204" name="Google Shape;204;p26"/>
          <p:cNvSpPr/>
          <p:nvPr/>
        </p:nvSpPr>
        <p:spPr>
          <a:xfrm>
            <a:off x="5147775" y="4026425"/>
            <a:ext cx="694200" cy="503700"/>
          </a:xfrm>
          <a:prstGeom prst="wedgeRectCallout">
            <a:avLst>
              <a:gd name="adj1" fmla="val 28436"/>
              <a:gd name="adj2" fmla="val -13585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USB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Porta Serial (conector DB-9)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311425" y="3075125"/>
            <a:ext cx="8595300" cy="20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Transferir </a:t>
            </a:r>
            <a:r>
              <a:rPr lang="pt-BR" sz="2200" b="1">
                <a:solidFill>
                  <a:srgbClr val="0B5394"/>
                </a:solidFill>
              </a:rPr>
              <a:t>pouca </a:t>
            </a:r>
            <a:r>
              <a:rPr lang="pt-BR" sz="2200">
                <a:solidFill>
                  <a:srgbClr val="0B5394"/>
                </a:solidFill>
              </a:rPr>
              <a:t>informação, como: mouse, etiquetadores, câmeras e impressoras</a:t>
            </a:r>
            <a:r>
              <a:rPr lang="pt-BR" sz="2200" b="1">
                <a:solidFill>
                  <a:srgbClr val="0B5394"/>
                </a:solidFill>
              </a:rPr>
              <a:t> </a:t>
            </a:r>
            <a:endParaRPr sz="2200" b="1" i="1">
              <a:solidFill>
                <a:srgbClr val="0B5394"/>
              </a:solidFill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00" i="1">
              <a:solidFill>
                <a:srgbClr val="0B5394"/>
              </a:solidFill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Hoje em dia as impressoras, mouse e câmeras utilizam </a:t>
            </a:r>
            <a:r>
              <a:rPr lang="pt-BR" sz="2200" b="1">
                <a:solidFill>
                  <a:srgbClr val="0B5394"/>
                </a:solidFill>
              </a:rPr>
              <a:t>USB</a:t>
            </a:r>
            <a:endParaRPr sz="2400" b="1">
              <a:solidFill>
                <a:srgbClr val="0B5394"/>
              </a:solidFill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l="2610" t="38620" b="39086"/>
          <a:stretch/>
        </p:blipFill>
        <p:spPr>
          <a:xfrm>
            <a:off x="1466775" y="1120625"/>
            <a:ext cx="6578875" cy="15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2227450" y="1999200"/>
            <a:ext cx="1261500" cy="627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 rot="3594908">
            <a:off x="1464871" y="2174003"/>
            <a:ext cx="576921" cy="93072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Porta Paralela (DB-25)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198150" y="3074375"/>
            <a:ext cx="85953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000"/>
              <a:buChar char="●"/>
            </a:pPr>
            <a:r>
              <a:rPr lang="pt-BR" sz="2000">
                <a:solidFill>
                  <a:srgbClr val="0B5394"/>
                </a:solidFill>
              </a:rPr>
              <a:t>Usada principalmente em impressoras (matricial - na secretaria do campus tem)</a:t>
            </a:r>
            <a:endParaRPr sz="2000">
              <a:solidFill>
                <a:srgbClr val="0B5394"/>
              </a:solidFill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>
              <a:solidFill>
                <a:srgbClr val="0B5394"/>
              </a:solidFill>
            </a:endParaRPr>
          </a:p>
          <a:p>
            <a:pPr marL="457200" lvl="0" indent="-355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000"/>
              <a:buChar char="●"/>
            </a:pPr>
            <a:r>
              <a:rPr lang="pt-BR" sz="2000">
                <a:solidFill>
                  <a:srgbClr val="0B5394"/>
                </a:solidFill>
              </a:rPr>
              <a:t>Hoje as impressoras e scanners utilizam USB</a:t>
            </a:r>
            <a:endParaRPr sz="2000">
              <a:solidFill>
                <a:srgbClr val="0B5394"/>
              </a:solidFill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t="2837"/>
          <a:stretch/>
        </p:blipFill>
        <p:spPr>
          <a:xfrm>
            <a:off x="6746243" y="1589350"/>
            <a:ext cx="2430306" cy="14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4">
            <a:alphaModFix/>
          </a:blip>
          <a:srcRect t="23005" b="34789"/>
          <a:stretch/>
        </p:blipFill>
        <p:spPr>
          <a:xfrm>
            <a:off x="3980825" y="162250"/>
            <a:ext cx="3231874" cy="11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5">
            <a:alphaModFix/>
          </a:blip>
          <a:srcRect l="2610" t="38620" b="39086"/>
          <a:stretch/>
        </p:blipFill>
        <p:spPr>
          <a:xfrm>
            <a:off x="114500" y="1369675"/>
            <a:ext cx="6578875" cy="15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/>
          <p:nvPr/>
        </p:nvSpPr>
        <p:spPr>
          <a:xfrm>
            <a:off x="1100100" y="1290653"/>
            <a:ext cx="2361600" cy="78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8"/>
          <p:cNvSpPr/>
          <p:nvPr/>
        </p:nvSpPr>
        <p:spPr>
          <a:xfrm rot="3594908">
            <a:off x="264446" y="1879741"/>
            <a:ext cx="576921" cy="93072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Áudio (Mini-Jacks)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114500" y="2904200"/>
            <a:ext cx="8987100" cy="21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Usada para ligar dispositivos de áudio</a:t>
            </a:r>
            <a:endParaRPr sz="2200">
              <a:solidFill>
                <a:srgbClr val="0B5394"/>
              </a:solidFill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Padrão das cores:</a:t>
            </a:r>
            <a:endParaRPr sz="2200">
              <a:solidFill>
                <a:srgbClr val="0B5394"/>
              </a:solidFill>
            </a:endParaRPr>
          </a:p>
          <a:p>
            <a:pPr marL="914400" lvl="1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○"/>
            </a:pPr>
            <a:r>
              <a:rPr lang="pt-BR" sz="2200">
                <a:solidFill>
                  <a:srgbClr val="0B5394"/>
                </a:solidFill>
              </a:rPr>
              <a:t>Azul: Entrada de áudio (saída de vídeo game, aparelho de som,...)</a:t>
            </a:r>
            <a:endParaRPr sz="2200">
              <a:solidFill>
                <a:srgbClr val="0B5394"/>
              </a:solidFill>
            </a:endParaRPr>
          </a:p>
          <a:p>
            <a:pPr marL="914400" lvl="1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○"/>
            </a:pPr>
            <a:r>
              <a:rPr lang="pt-BR" sz="2200">
                <a:solidFill>
                  <a:srgbClr val="0B5394"/>
                </a:solidFill>
              </a:rPr>
              <a:t>Verde: Saída de som</a:t>
            </a:r>
            <a:endParaRPr sz="2200">
              <a:solidFill>
                <a:srgbClr val="0B5394"/>
              </a:solidFill>
            </a:endParaRPr>
          </a:p>
          <a:p>
            <a:pPr marL="914400" lvl="1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○"/>
            </a:pPr>
            <a:r>
              <a:rPr lang="pt-BR" sz="2200">
                <a:solidFill>
                  <a:srgbClr val="0B5394"/>
                </a:solidFill>
              </a:rPr>
              <a:t>Rosa: Entrada microfone</a:t>
            </a:r>
            <a:endParaRPr sz="2200">
              <a:solidFill>
                <a:srgbClr val="0B5394"/>
              </a:solidFill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l="2610" t="38620" b="39086"/>
          <a:stretch/>
        </p:blipFill>
        <p:spPr>
          <a:xfrm>
            <a:off x="114500" y="1369675"/>
            <a:ext cx="6578875" cy="15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/>
          <p:nvPr/>
        </p:nvSpPr>
        <p:spPr>
          <a:xfrm>
            <a:off x="5886675" y="1310200"/>
            <a:ext cx="664800" cy="1556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 rotWithShape="1">
          <a:blip r:embed="rId4">
            <a:alphaModFix/>
          </a:blip>
          <a:srcRect b="26964"/>
          <a:stretch/>
        </p:blipFill>
        <p:spPr>
          <a:xfrm>
            <a:off x="6904550" y="120338"/>
            <a:ext cx="2145825" cy="12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5">
            <a:alphaModFix/>
          </a:blip>
          <a:srcRect l="11854" t="13681" r="11417"/>
          <a:stretch/>
        </p:blipFill>
        <p:spPr>
          <a:xfrm>
            <a:off x="7532975" y="1388862"/>
            <a:ext cx="1046100" cy="11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0000" y="2586751"/>
            <a:ext cx="1046100" cy="114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 rotWithShape="1">
          <a:blip r:embed="rId7">
            <a:alphaModFix/>
          </a:blip>
          <a:srcRect l="11410" r="17763"/>
          <a:stretch/>
        </p:blipFill>
        <p:spPr>
          <a:xfrm>
            <a:off x="5184955" y="1"/>
            <a:ext cx="1452045" cy="10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 rot="-10797771">
            <a:off x="5968725" y="778000"/>
            <a:ext cx="462600" cy="50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235500" y="216425"/>
            <a:ext cx="240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Rede (RJ-45)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114500" y="2904200"/>
            <a:ext cx="8987100" cy="21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Cabo de rede</a:t>
            </a:r>
            <a:endParaRPr sz="2200">
              <a:solidFill>
                <a:srgbClr val="0B5394"/>
              </a:solidFill>
            </a:endParaRPr>
          </a:p>
          <a:p>
            <a:pPr marL="457200" lvl="0" indent="-3683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Leds: conexão e utilização</a:t>
            </a:r>
            <a:endParaRPr sz="2200">
              <a:solidFill>
                <a:srgbClr val="0B5394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Placas suportam 10/100/1000 Mbps e se adaptam automaticamente </a:t>
            </a:r>
            <a:endParaRPr sz="2200">
              <a:solidFill>
                <a:srgbClr val="0B5394"/>
              </a:solidFill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/>
          </a:blip>
          <a:srcRect l="2610" t="38620" b="39086"/>
          <a:stretch/>
        </p:blipFill>
        <p:spPr>
          <a:xfrm>
            <a:off x="114500" y="1369675"/>
            <a:ext cx="6578875" cy="15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/>
          <p:nvPr/>
        </p:nvSpPr>
        <p:spPr>
          <a:xfrm>
            <a:off x="4830575" y="1344425"/>
            <a:ext cx="978000" cy="787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0"/>
          <p:cNvSpPr/>
          <p:nvPr/>
        </p:nvSpPr>
        <p:spPr>
          <a:xfrm rot="-10797771">
            <a:off x="5088275" y="789275"/>
            <a:ext cx="462600" cy="50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5775" y="1358850"/>
            <a:ext cx="2145825" cy="21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 rotWithShape="1">
          <a:blip r:embed="rId5">
            <a:alphaModFix/>
          </a:blip>
          <a:srcRect l="3588" t="21178" r="3448" b="19694"/>
          <a:stretch/>
        </p:blipFill>
        <p:spPr>
          <a:xfrm>
            <a:off x="6475500" y="216433"/>
            <a:ext cx="2145825" cy="136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96949"/>
            <a:ext cx="6257925" cy="23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09125" y="3706625"/>
            <a:ext cx="9011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dirty="0">
                <a:solidFill>
                  <a:srgbClr val="003366"/>
                </a:solidFill>
              </a:rPr>
              <a:t>JUMP ASSEMBLY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F4E79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17513" y="400062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1F4E79"/>
                </a:solidFill>
              </a:rPr>
              <a:t>AULA PASSADA</a:t>
            </a:r>
            <a:endParaRPr/>
          </a:p>
        </p:txBody>
      </p:sp>
      <p:pic>
        <p:nvPicPr>
          <p:cNvPr id="6" name="Google Shape;140;p19">
            <a:extLst>
              <a:ext uri="{FF2B5EF4-FFF2-40B4-BE49-F238E27FC236}">
                <a16:creationId xmlns:a16="http://schemas.microsoft.com/office/drawing/2014/main" id="{DF1DAFF1-9287-4D40-9996-4AAEE6554B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235500" y="216425"/>
            <a:ext cx="26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PS/2 (6 pinos)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114500" y="2904200"/>
            <a:ext cx="8987100" cy="21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Cores:</a:t>
            </a:r>
            <a:endParaRPr sz="2200">
              <a:solidFill>
                <a:srgbClr val="0B5394"/>
              </a:solidFill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○"/>
            </a:pPr>
            <a:r>
              <a:rPr lang="pt-BR" sz="2200">
                <a:solidFill>
                  <a:srgbClr val="0B5394"/>
                </a:solidFill>
              </a:rPr>
              <a:t>Roxo: teclado</a:t>
            </a:r>
            <a:endParaRPr sz="2200">
              <a:solidFill>
                <a:srgbClr val="0B5394"/>
              </a:solidFill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○"/>
            </a:pPr>
            <a:r>
              <a:rPr lang="pt-BR" sz="2200">
                <a:solidFill>
                  <a:srgbClr val="0B5394"/>
                </a:solidFill>
              </a:rPr>
              <a:t>Verde: mouse</a:t>
            </a:r>
            <a:endParaRPr sz="2200">
              <a:solidFill>
                <a:srgbClr val="0B5394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Tem lado certo, se não entrar: colocando errado ou pino torto (chave de fenda pequena)</a:t>
            </a:r>
            <a:endParaRPr sz="2200">
              <a:solidFill>
                <a:srgbClr val="0B5394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Hoje os teclados e mouses utilizam interface USB</a:t>
            </a:r>
            <a:endParaRPr sz="2200">
              <a:solidFill>
                <a:srgbClr val="0B5394"/>
              </a:solidFill>
            </a:endParaRPr>
          </a:p>
        </p:txBody>
      </p:sp>
      <p:pic>
        <p:nvPicPr>
          <p:cNvPr id="255" name="Google Shape;255;p31"/>
          <p:cNvPicPr preferRelativeResize="0"/>
          <p:nvPr/>
        </p:nvPicPr>
        <p:blipFill rotWithShape="1">
          <a:blip r:embed="rId3">
            <a:alphaModFix/>
          </a:blip>
          <a:srcRect l="2610" t="38620" b="39086"/>
          <a:stretch/>
        </p:blipFill>
        <p:spPr>
          <a:xfrm>
            <a:off x="114500" y="1369675"/>
            <a:ext cx="6578875" cy="15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/>
        </p:nvSpPr>
        <p:spPr>
          <a:xfrm>
            <a:off x="114500" y="1453075"/>
            <a:ext cx="716700" cy="1364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/>
          <p:nvPr/>
        </p:nvSpPr>
        <p:spPr>
          <a:xfrm rot="-10797771">
            <a:off x="241550" y="867300"/>
            <a:ext cx="462600" cy="50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369" y="216425"/>
            <a:ext cx="2272282" cy="13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 rotWithShape="1">
          <a:blip r:embed="rId5">
            <a:alphaModFix/>
          </a:blip>
          <a:srcRect l="5442" t="9331" r="13690" b="20610"/>
          <a:stretch/>
        </p:blipFill>
        <p:spPr>
          <a:xfrm>
            <a:off x="4465122" y="216425"/>
            <a:ext cx="1525550" cy="10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 rotWithShape="1">
          <a:blip r:embed="rId6">
            <a:alphaModFix/>
          </a:blip>
          <a:srcRect l="5293" t="22796" r="4979" b="19854"/>
          <a:stretch/>
        </p:blipFill>
        <p:spPr>
          <a:xfrm>
            <a:off x="6830458" y="2175125"/>
            <a:ext cx="2135191" cy="13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379100" y="15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USB - Barramento de serial universal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213200" y="3624425"/>
            <a:ext cx="8852400" cy="21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B5394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Conectar qualquer coisa, desde um simples </a:t>
            </a:r>
            <a:r>
              <a:rPr lang="pt-BR" sz="2200" b="1">
                <a:solidFill>
                  <a:srgbClr val="0B5394"/>
                </a:solidFill>
              </a:rPr>
              <a:t>pendrive </a:t>
            </a:r>
            <a:r>
              <a:rPr lang="pt-BR" sz="2200">
                <a:solidFill>
                  <a:srgbClr val="0B5394"/>
                </a:solidFill>
              </a:rPr>
              <a:t>a uma </a:t>
            </a:r>
            <a:r>
              <a:rPr lang="pt-BR" sz="2200" b="1">
                <a:solidFill>
                  <a:srgbClr val="0B5394"/>
                </a:solidFill>
              </a:rPr>
              <a:t>impressora</a:t>
            </a:r>
            <a:r>
              <a:rPr lang="pt-BR" sz="2200">
                <a:solidFill>
                  <a:srgbClr val="0B5394"/>
                </a:solidFill>
              </a:rPr>
              <a:t>, ao computador de forma </a:t>
            </a:r>
            <a:r>
              <a:rPr lang="pt-BR" sz="2200" b="1">
                <a:solidFill>
                  <a:srgbClr val="0B5394"/>
                </a:solidFill>
              </a:rPr>
              <a:t>rápida </a:t>
            </a:r>
            <a:r>
              <a:rPr lang="pt-BR" sz="2200">
                <a:solidFill>
                  <a:srgbClr val="0B5394"/>
                </a:solidFill>
              </a:rPr>
              <a:t>e </a:t>
            </a:r>
            <a:r>
              <a:rPr lang="pt-BR" sz="2200" b="1">
                <a:solidFill>
                  <a:srgbClr val="0B5394"/>
                </a:solidFill>
              </a:rPr>
              <a:t>simples</a:t>
            </a:r>
            <a:endParaRPr sz="2200" b="1">
              <a:solidFill>
                <a:srgbClr val="0B5394"/>
              </a:solidFill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 l="2610" t="38620" b="39086"/>
          <a:stretch/>
        </p:blipFill>
        <p:spPr>
          <a:xfrm>
            <a:off x="985225" y="1007925"/>
            <a:ext cx="6578875" cy="15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/>
          <p:nvPr/>
        </p:nvSpPr>
        <p:spPr>
          <a:xfrm>
            <a:off x="5870975" y="1712300"/>
            <a:ext cx="676200" cy="80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2"/>
          <p:cNvSpPr/>
          <p:nvPr/>
        </p:nvSpPr>
        <p:spPr>
          <a:xfrm rot="3594908">
            <a:off x="5143171" y="2061303"/>
            <a:ext cx="576921" cy="93072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123" y="2796635"/>
            <a:ext cx="1793899" cy="11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 rotWithShape="1">
          <a:blip r:embed="rId5">
            <a:alphaModFix/>
          </a:blip>
          <a:srcRect t="5937" b="15111"/>
          <a:stretch/>
        </p:blipFill>
        <p:spPr>
          <a:xfrm rot="10800000">
            <a:off x="802361" y="2579638"/>
            <a:ext cx="2501889" cy="13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379100" y="15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USB - Barramento de serial universal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099" y="1104325"/>
            <a:ext cx="4097600" cy="20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825" y="904137"/>
            <a:ext cx="3312900" cy="19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213200" y="3348650"/>
            <a:ext cx="8852400" cy="15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Conectar em uma única porta USB até </a:t>
            </a:r>
            <a:r>
              <a:rPr lang="pt-BR" sz="2200" b="1">
                <a:solidFill>
                  <a:srgbClr val="0B5394"/>
                </a:solidFill>
              </a:rPr>
              <a:t>127 </a:t>
            </a:r>
            <a:r>
              <a:rPr lang="pt-BR" sz="2200">
                <a:solidFill>
                  <a:srgbClr val="0B5394"/>
                </a:solidFill>
              </a:rPr>
              <a:t>dispositivos. </a:t>
            </a:r>
            <a:endParaRPr sz="2200">
              <a:solidFill>
                <a:srgbClr val="0B539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B5394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 b="1">
                <a:solidFill>
                  <a:srgbClr val="0B5394"/>
                </a:solidFill>
              </a:rPr>
              <a:t>Rápida </a:t>
            </a:r>
            <a:r>
              <a:rPr lang="pt-BR" sz="2200">
                <a:solidFill>
                  <a:srgbClr val="0B5394"/>
                </a:solidFill>
              </a:rPr>
              <a:t>velocidade até </a:t>
            </a:r>
            <a:r>
              <a:rPr lang="pt-BR" sz="2200" b="1">
                <a:solidFill>
                  <a:srgbClr val="0B5394"/>
                </a:solidFill>
              </a:rPr>
              <a:t>5 Gbps </a:t>
            </a:r>
            <a:r>
              <a:rPr lang="pt-BR" sz="2200">
                <a:solidFill>
                  <a:srgbClr val="0B5394"/>
                </a:solidFill>
              </a:rPr>
              <a:t>com USB 3.0</a:t>
            </a:r>
            <a:endParaRPr sz="2200">
              <a:solidFill>
                <a:srgbClr val="0B539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0B5394"/>
              </a:solidFill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4988750" y="832550"/>
            <a:ext cx="33288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Versão USB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4"/>
          <p:cNvPicPr preferRelativeResize="0"/>
          <p:nvPr/>
        </p:nvPicPr>
        <p:blipFill rotWithShape="1">
          <a:blip r:embed="rId3">
            <a:alphaModFix/>
          </a:blip>
          <a:srcRect t="47368" r="19211"/>
          <a:stretch/>
        </p:blipFill>
        <p:spPr>
          <a:xfrm>
            <a:off x="1066300" y="800475"/>
            <a:ext cx="5954226" cy="13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 l="81501" t="47368"/>
          <a:stretch/>
        </p:blipFill>
        <p:spPr>
          <a:xfrm>
            <a:off x="1066300" y="3766050"/>
            <a:ext cx="1363350" cy="13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379100" y="15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USB - Tipos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88" name="Google Shape;288;p34"/>
          <p:cNvCxnSpPr>
            <a:stCxn id="286" idx="3"/>
          </p:cNvCxnSpPr>
          <p:nvPr/>
        </p:nvCxnSpPr>
        <p:spPr>
          <a:xfrm>
            <a:off x="2429650" y="4441637"/>
            <a:ext cx="706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395" y="4006225"/>
            <a:ext cx="1775701" cy="1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4700" y="4093488"/>
            <a:ext cx="1659249" cy="933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4"/>
          <p:cNvCxnSpPr/>
          <p:nvPr/>
        </p:nvCxnSpPr>
        <p:spPr>
          <a:xfrm>
            <a:off x="2413675" y="3053762"/>
            <a:ext cx="706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2" name="Google Shape;292;p34"/>
          <p:cNvPicPr preferRelativeResize="0"/>
          <p:nvPr/>
        </p:nvPicPr>
        <p:blipFill rotWithShape="1">
          <a:blip r:embed="rId6">
            <a:alphaModFix/>
          </a:blip>
          <a:srcRect b="25144"/>
          <a:stretch/>
        </p:blipFill>
        <p:spPr>
          <a:xfrm>
            <a:off x="1066300" y="2419150"/>
            <a:ext cx="1261550" cy="9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3242400" y="3770525"/>
            <a:ext cx="927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4"/>
          <p:cNvSpPr txBox="1"/>
          <p:nvPr/>
        </p:nvSpPr>
        <p:spPr>
          <a:xfrm>
            <a:off x="3136150" y="3701425"/>
            <a:ext cx="8607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Celular</a:t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5269750" y="3686701"/>
            <a:ext cx="8607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Laptop</a:t>
            </a:r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5422" y="2388175"/>
            <a:ext cx="1261550" cy="12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3237650" y="2227025"/>
            <a:ext cx="13632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Impressora</a:t>
            </a:r>
            <a:endParaRPr/>
          </a:p>
        </p:txBody>
      </p:sp>
      <p:cxnSp>
        <p:nvCxnSpPr>
          <p:cNvPr id="298" name="Google Shape;298;p34"/>
          <p:cNvCxnSpPr/>
          <p:nvPr/>
        </p:nvCxnSpPr>
        <p:spPr>
          <a:xfrm>
            <a:off x="7020525" y="1556562"/>
            <a:ext cx="493800" cy="1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9" name="Google Shape;29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0375" y="1176580"/>
            <a:ext cx="975075" cy="9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/>
        </p:nvSpPr>
        <p:spPr>
          <a:xfrm>
            <a:off x="7817563" y="575126"/>
            <a:ext cx="8607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Teclado/Mouse</a:t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0" y="1131813"/>
            <a:ext cx="5901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B5394"/>
                </a:solidFill>
              </a:rPr>
              <a:t>Tipo A</a:t>
            </a:r>
            <a:endParaRPr sz="2400">
              <a:solidFill>
                <a:srgbClr val="0B5394"/>
              </a:solidFill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-35132" y="2571750"/>
            <a:ext cx="10599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B5394"/>
                </a:solidFill>
              </a:rPr>
              <a:t>Tipo B</a:t>
            </a:r>
            <a:endParaRPr sz="2400">
              <a:solidFill>
                <a:srgbClr val="0B5394"/>
              </a:solidFill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-78800" y="4082425"/>
            <a:ext cx="5901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B5394"/>
                </a:solidFill>
              </a:rPr>
              <a:t>Tipo C</a:t>
            </a:r>
            <a:endParaRPr sz="2400">
              <a:solidFill>
                <a:srgbClr val="0B5394"/>
              </a:solidFill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 rotWithShape="1">
          <a:blip r:embed="rId9">
            <a:alphaModFix/>
          </a:blip>
          <a:srcRect b="32727"/>
          <a:stretch/>
        </p:blipFill>
        <p:spPr>
          <a:xfrm>
            <a:off x="4975398" y="2635037"/>
            <a:ext cx="1449415" cy="9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5174050" y="2281450"/>
            <a:ext cx="10599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 show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title"/>
          </p:nvPr>
        </p:nvSpPr>
        <p:spPr>
          <a:xfrm>
            <a:off x="544125" y="123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Porta de vídeo - VGA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1" name="Google Shape;311;p35"/>
          <p:cNvSpPr txBox="1"/>
          <p:nvPr/>
        </p:nvSpPr>
        <p:spPr>
          <a:xfrm>
            <a:off x="2283950" y="3245775"/>
            <a:ext cx="5901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Usada para ligar </a:t>
            </a:r>
            <a:r>
              <a:rPr lang="pt-BR" sz="2200" b="1">
                <a:solidFill>
                  <a:srgbClr val="0B5394"/>
                </a:solidFill>
              </a:rPr>
              <a:t>monitor </a:t>
            </a:r>
            <a:r>
              <a:rPr lang="pt-BR" sz="2200">
                <a:solidFill>
                  <a:srgbClr val="0B5394"/>
                </a:solidFill>
              </a:rPr>
              <a:t>ou projetor</a:t>
            </a:r>
            <a:endParaRPr sz="22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B5394"/>
              </a:solidFill>
            </a:endParaRPr>
          </a:p>
        </p:txBody>
      </p:sp>
      <p:pic>
        <p:nvPicPr>
          <p:cNvPr id="312" name="Google Shape;312;p35"/>
          <p:cNvPicPr preferRelativeResize="0"/>
          <p:nvPr/>
        </p:nvPicPr>
        <p:blipFill rotWithShape="1">
          <a:blip r:embed="rId3">
            <a:alphaModFix/>
          </a:blip>
          <a:srcRect l="2610" t="38620" b="39086"/>
          <a:stretch/>
        </p:blipFill>
        <p:spPr>
          <a:xfrm>
            <a:off x="1118425" y="1018175"/>
            <a:ext cx="6578875" cy="15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/>
          <p:nvPr/>
        </p:nvSpPr>
        <p:spPr>
          <a:xfrm>
            <a:off x="3349450" y="1831000"/>
            <a:ext cx="1509000" cy="633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/>
          <p:nvPr/>
        </p:nvSpPr>
        <p:spPr>
          <a:xfrm rot="3594908">
            <a:off x="2299096" y="2297403"/>
            <a:ext cx="576921" cy="93072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77" y="2735950"/>
            <a:ext cx="1829473" cy="13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1044925" y="4046850"/>
            <a:ext cx="5797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Está perdendo espaço para o HDMI</a:t>
            </a:r>
            <a:endParaRPr sz="2200">
              <a:solidFill>
                <a:srgbClr val="0B5394"/>
              </a:solidFill>
            </a:endParaRPr>
          </a:p>
        </p:txBody>
      </p:sp>
      <p:pic>
        <p:nvPicPr>
          <p:cNvPr id="317" name="Google Shape;3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3525" y="2780800"/>
            <a:ext cx="1221200" cy="12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00000"/>
                </a:solidFill>
              </a:rPr>
              <a:t>Porta de vídeo - DVI (</a:t>
            </a:r>
            <a:r>
              <a:rPr lang="pt-BR" sz="2000">
                <a:solidFill>
                  <a:srgbClr val="000000"/>
                </a:solidFill>
              </a:rPr>
              <a:t>Interface visual digital</a:t>
            </a:r>
            <a:r>
              <a:rPr lang="pt-BR" sz="3300">
                <a:solidFill>
                  <a:srgbClr val="000000"/>
                </a:solidFill>
              </a:rPr>
              <a:t>)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4462775" y="3565475"/>
            <a:ext cx="57978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pt-BR" sz="1800">
                <a:solidFill>
                  <a:srgbClr val="0B5394"/>
                </a:solidFill>
              </a:rPr>
              <a:t>Conexão de vídeo</a:t>
            </a:r>
            <a:endParaRPr sz="18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B539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pt-BR" sz="1800">
                <a:solidFill>
                  <a:srgbClr val="0B5394"/>
                </a:solidFill>
              </a:rPr>
              <a:t>Muito usada em placas de vídeo</a:t>
            </a:r>
            <a:endParaRPr sz="1800">
              <a:solidFill>
                <a:srgbClr val="0B5394"/>
              </a:solidFill>
            </a:endParaRPr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00" y="2737750"/>
            <a:ext cx="2163200" cy="21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625" y="1194050"/>
            <a:ext cx="2726750" cy="24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9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00000"/>
                </a:solidFill>
              </a:rPr>
              <a:t>Porta de vídeo - HDMI</a:t>
            </a:r>
            <a:r>
              <a:rPr lang="pt-BR" sz="2200">
                <a:solidFill>
                  <a:srgbClr val="000000"/>
                </a:solidFill>
              </a:rPr>
              <a:t> </a:t>
            </a:r>
            <a:r>
              <a:rPr lang="pt-BR" sz="2000">
                <a:solidFill>
                  <a:srgbClr val="000000"/>
                </a:solidFill>
              </a:rPr>
              <a:t>(Interface multimídia de alta definição)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3110725" y="3304850"/>
            <a:ext cx="6688200" cy="10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Conexão com saída de áudio e vídeo</a:t>
            </a:r>
            <a:endParaRPr sz="22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B5394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Interface condutiva digital de áudio e vídeo</a:t>
            </a:r>
            <a:endParaRPr sz="22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B5394"/>
              </a:solidFill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 rotWithShape="1">
          <a:blip r:embed="rId3">
            <a:alphaModFix/>
          </a:blip>
          <a:srcRect l="2610" t="38620" b="39086"/>
          <a:stretch/>
        </p:blipFill>
        <p:spPr>
          <a:xfrm>
            <a:off x="828875" y="1325550"/>
            <a:ext cx="6578875" cy="15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/>
          <p:cNvSpPr/>
          <p:nvPr/>
        </p:nvSpPr>
        <p:spPr>
          <a:xfrm>
            <a:off x="4498000" y="2306775"/>
            <a:ext cx="993000" cy="633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7"/>
          <p:cNvSpPr/>
          <p:nvPr/>
        </p:nvSpPr>
        <p:spPr>
          <a:xfrm rot="4451135">
            <a:off x="3683239" y="2293574"/>
            <a:ext cx="576833" cy="93077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 rotWithShape="1">
          <a:blip r:embed="rId4">
            <a:alphaModFix/>
          </a:blip>
          <a:srcRect b="50910"/>
          <a:stretch/>
        </p:blipFill>
        <p:spPr>
          <a:xfrm>
            <a:off x="777725" y="3228244"/>
            <a:ext cx="2007275" cy="9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00000"/>
                </a:solidFill>
              </a:rPr>
              <a:t>Porta de armazenamento - IDE</a:t>
            </a:r>
            <a:endParaRPr sz="3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00000"/>
              </a:solidFill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72400" y="3402725"/>
            <a:ext cx="92430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Cabo flat </a:t>
            </a:r>
            <a:r>
              <a:rPr lang="pt-BR" sz="2200" b="1">
                <a:solidFill>
                  <a:srgbClr val="0B5394"/>
                </a:solidFill>
              </a:rPr>
              <a:t>IDE(Dispositivo eletrônica integrada) </a:t>
            </a:r>
            <a:r>
              <a:rPr lang="pt-BR" sz="2200">
                <a:solidFill>
                  <a:srgbClr val="0B5394"/>
                </a:solidFill>
              </a:rPr>
              <a:t>paralelo de </a:t>
            </a:r>
            <a:r>
              <a:rPr lang="pt-BR" sz="2200" b="1">
                <a:solidFill>
                  <a:srgbClr val="0B5394"/>
                </a:solidFill>
              </a:rPr>
              <a:t>40 </a:t>
            </a:r>
            <a:r>
              <a:rPr lang="pt-BR" sz="2200">
                <a:solidFill>
                  <a:srgbClr val="0B5394"/>
                </a:solidFill>
              </a:rPr>
              <a:t>ou </a:t>
            </a:r>
            <a:r>
              <a:rPr lang="pt-BR" sz="2200" b="1">
                <a:solidFill>
                  <a:srgbClr val="0B5394"/>
                </a:solidFill>
              </a:rPr>
              <a:t>80 </a:t>
            </a:r>
            <a:r>
              <a:rPr lang="pt-BR" sz="2200">
                <a:solidFill>
                  <a:srgbClr val="0B5394"/>
                </a:solidFill>
              </a:rPr>
              <a:t>vias </a:t>
            </a:r>
            <a:endParaRPr sz="2200">
              <a:solidFill>
                <a:srgbClr val="0B539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B5394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200"/>
              <a:buChar char="●"/>
            </a:pPr>
            <a:r>
              <a:rPr lang="pt-BR" sz="2200">
                <a:solidFill>
                  <a:srgbClr val="0B5394"/>
                </a:solidFill>
              </a:rPr>
              <a:t>Também conhecido como </a:t>
            </a:r>
            <a:r>
              <a:rPr lang="pt-BR" sz="2200" b="1">
                <a:solidFill>
                  <a:srgbClr val="0B5394"/>
                </a:solidFill>
              </a:rPr>
              <a:t>PATA </a:t>
            </a:r>
            <a:r>
              <a:rPr lang="pt-BR" sz="2200">
                <a:solidFill>
                  <a:srgbClr val="0B5394"/>
                </a:solidFill>
              </a:rPr>
              <a:t>( Tecnologia Anexada Avançada Paralela)</a:t>
            </a:r>
            <a:endParaRPr sz="2200">
              <a:solidFill>
                <a:srgbClr val="0B5394"/>
              </a:solidFill>
            </a:endParaRPr>
          </a:p>
        </p:txBody>
      </p:sp>
      <p:pic>
        <p:nvPicPr>
          <p:cNvPr id="342" name="Google Shape;3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600" y="1491660"/>
            <a:ext cx="2851326" cy="19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713" y="1312275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 rotWithShape="1">
          <a:blip r:embed="rId5">
            <a:alphaModFix/>
          </a:blip>
          <a:srcRect l="44733" b="27803"/>
          <a:stretch/>
        </p:blipFill>
        <p:spPr>
          <a:xfrm>
            <a:off x="6996988" y="1834775"/>
            <a:ext cx="2174100" cy="8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8"/>
          <p:cNvSpPr txBox="1"/>
          <p:nvPr/>
        </p:nvSpPr>
        <p:spPr>
          <a:xfrm>
            <a:off x="1329925" y="1110200"/>
            <a:ext cx="16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Cabo Flat IDE</a:t>
            </a:r>
            <a:endParaRPr/>
          </a:p>
        </p:txBody>
      </p:sp>
      <p:sp>
        <p:nvSpPr>
          <p:cNvPr id="346" name="Google Shape;346;p38"/>
          <p:cNvSpPr txBox="1"/>
          <p:nvPr/>
        </p:nvSpPr>
        <p:spPr>
          <a:xfrm>
            <a:off x="4319925" y="1017725"/>
            <a:ext cx="1098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HD</a:t>
            </a:r>
            <a:endParaRPr/>
          </a:p>
        </p:txBody>
      </p:sp>
      <p:sp>
        <p:nvSpPr>
          <p:cNvPr id="347" name="Google Shape;347;p38"/>
          <p:cNvSpPr txBox="1"/>
          <p:nvPr/>
        </p:nvSpPr>
        <p:spPr>
          <a:xfrm>
            <a:off x="7142325" y="1082000"/>
            <a:ext cx="1098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Placa mãe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00000"/>
                </a:solidFill>
              </a:rPr>
              <a:t>Porta de armazenamento - SATA</a:t>
            </a:r>
            <a:endParaRPr sz="3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00000"/>
              </a:solidFill>
            </a:endParaRPr>
          </a:p>
        </p:txBody>
      </p:sp>
      <p:sp>
        <p:nvSpPr>
          <p:cNvPr id="353" name="Google Shape;353;p39"/>
          <p:cNvSpPr txBox="1"/>
          <p:nvPr/>
        </p:nvSpPr>
        <p:spPr>
          <a:xfrm>
            <a:off x="194500" y="4122000"/>
            <a:ext cx="84750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50"/>
              <a:buChar char="●"/>
            </a:pPr>
            <a:r>
              <a:rPr lang="pt-BR" sz="2150" b="1">
                <a:solidFill>
                  <a:srgbClr val="0B5394"/>
                </a:solidFill>
              </a:rPr>
              <a:t>SATA </a:t>
            </a:r>
            <a:r>
              <a:rPr lang="pt-BR" sz="2150">
                <a:solidFill>
                  <a:srgbClr val="0B5394"/>
                </a:solidFill>
              </a:rPr>
              <a:t>(Serial Advanced Technology Attachment).</a:t>
            </a:r>
            <a:endParaRPr sz="2150">
              <a:solidFill>
                <a:srgbClr val="0B5394"/>
              </a:solidFill>
            </a:endParaRPr>
          </a:p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50"/>
              <a:buChar char="●"/>
            </a:pPr>
            <a:r>
              <a:rPr lang="pt-BR" sz="2150" b="1">
                <a:solidFill>
                  <a:srgbClr val="0B5394"/>
                </a:solidFill>
              </a:rPr>
              <a:t>Sucessor </a:t>
            </a:r>
            <a:r>
              <a:rPr lang="pt-BR" sz="2150">
                <a:solidFill>
                  <a:srgbClr val="0B5394"/>
                </a:solidFill>
              </a:rPr>
              <a:t>do IDE e também tem taxa de transferência maior. </a:t>
            </a:r>
            <a:endParaRPr sz="1550">
              <a:solidFill>
                <a:srgbClr val="0B5394"/>
              </a:solidFill>
            </a:endParaRPr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831" y="1623575"/>
            <a:ext cx="3541175" cy="24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00" y="1649475"/>
            <a:ext cx="2406174" cy="240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 rotWithShape="1">
          <a:blip r:embed="rId5">
            <a:alphaModFix/>
          </a:blip>
          <a:srcRect r="54485" b="19627"/>
          <a:stretch/>
        </p:blipFill>
        <p:spPr>
          <a:xfrm>
            <a:off x="7100700" y="1832800"/>
            <a:ext cx="1790450" cy="9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/>
          <p:nvPr/>
        </p:nvSpPr>
        <p:spPr>
          <a:xfrm>
            <a:off x="7070275" y="1539450"/>
            <a:ext cx="14442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Placa mãe</a:t>
            </a:r>
            <a:endParaRPr/>
          </a:p>
        </p:txBody>
      </p:sp>
      <p:sp>
        <p:nvSpPr>
          <p:cNvPr id="358" name="Google Shape;358;p39"/>
          <p:cNvSpPr txBox="1"/>
          <p:nvPr/>
        </p:nvSpPr>
        <p:spPr>
          <a:xfrm>
            <a:off x="342225" y="1275625"/>
            <a:ext cx="5901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Cabo SATA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3242982" y="1199425"/>
            <a:ext cx="5901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HD SATA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8525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                  Serial                                     VS                      Paralelo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025" y="3273025"/>
            <a:ext cx="1664200" cy="16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324" y="1132325"/>
            <a:ext cx="2512588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 txBox="1"/>
          <p:nvPr/>
        </p:nvSpPr>
        <p:spPr>
          <a:xfrm>
            <a:off x="171125" y="3939900"/>
            <a:ext cx="57978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USB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368" name="Google Shape;368;p40"/>
          <p:cNvPicPr preferRelativeResize="0"/>
          <p:nvPr/>
        </p:nvPicPr>
        <p:blipFill rotWithShape="1">
          <a:blip r:embed="rId5">
            <a:alphaModFix/>
          </a:blip>
          <a:srcRect b="38533"/>
          <a:stretch/>
        </p:blipFill>
        <p:spPr>
          <a:xfrm>
            <a:off x="1244650" y="1502763"/>
            <a:ext cx="2090946" cy="128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0"/>
          <p:cNvSpPr txBox="1"/>
          <p:nvPr/>
        </p:nvSpPr>
        <p:spPr>
          <a:xfrm>
            <a:off x="140650" y="2179950"/>
            <a:ext cx="8136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SATA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8147225" y="22000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0"/>
          <p:cNvSpPr txBox="1"/>
          <p:nvPr/>
        </p:nvSpPr>
        <p:spPr>
          <a:xfrm>
            <a:off x="8032025" y="2099475"/>
            <a:ext cx="5901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PATA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7957050" y="4225725"/>
            <a:ext cx="5901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  <a:highlight>
                  <a:srgbClr val="FFFFFF"/>
                </a:highlight>
              </a:rPr>
              <a:t>DB 25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373" name="Google Shape;373;p40"/>
          <p:cNvPicPr preferRelativeResize="0"/>
          <p:nvPr/>
        </p:nvPicPr>
        <p:blipFill rotWithShape="1">
          <a:blip r:embed="rId6">
            <a:alphaModFix/>
          </a:blip>
          <a:srcRect t="16642" b="10619"/>
          <a:stretch/>
        </p:blipFill>
        <p:spPr>
          <a:xfrm>
            <a:off x="5059400" y="3151925"/>
            <a:ext cx="2897650" cy="17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1879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Aula Passada: Arquitetura de Computadores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8D1CF-3D14-44D4-8EC5-80EC7A0DE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42900"/>
            <a:ext cx="84105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Porta em paralelo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425" y="1017725"/>
            <a:ext cx="8080727" cy="23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/>
          <p:nvPr/>
        </p:nvSpPr>
        <p:spPr>
          <a:xfrm>
            <a:off x="1024925" y="3278050"/>
            <a:ext cx="57978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300"/>
              <a:buChar char="●"/>
            </a:pPr>
            <a:r>
              <a:rPr lang="pt-BR" sz="2300">
                <a:solidFill>
                  <a:srgbClr val="0B5394"/>
                </a:solidFill>
              </a:rPr>
              <a:t>Mais de uma linha de dados</a:t>
            </a:r>
            <a:endParaRPr sz="2300">
              <a:solidFill>
                <a:srgbClr val="0B5394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300"/>
              <a:buChar char="●"/>
            </a:pPr>
            <a:r>
              <a:rPr lang="pt-BR" sz="2300">
                <a:solidFill>
                  <a:srgbClr val="0B5394"/>
                </a:solidFill>
              </a:rPr>
              <a:t>Maior complexidade </a:t>
            </a:r>
            <a:endParaRPr sz="2300">
              <a:solidFill>
                <a:srgbClr val="0B5394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300"/>
              <a:buChar char="●"/>
            </a:pPr>
            <a:r>
              <a:rPr lang="pt-BR" sz="2300">
                <a:solidFill>
                  <a:srgbClr val="0B5394"/>
                </a:solidFill>
              </a:rPr>
              <a:t>Caindo em desuso</a:t>
            </a:r>
            <a:endParaRPr sz="2300">
              <a:solidFill>
                <a:srgbClr val="0B5394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3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B539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Porta em série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1200025" y="3042450"/>
            <a:ext cx="7159200" cy="19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B5394"/>
              </a:buClr>
              <a:buSzPts val="2300"/>
              <a:buChar char="●"/>
            </a:pPr>
            <a:r>
              <a:rPr lang="pt-BR" sz="2300">
                <a:solidFill>
                  <a:srgbClr val="0B5394"/>
                </a:solidFill>
              </a:rPr>
              <a:t>Mais nova</a:t>
            </a:r>
            <a:endParaRPr sz="2300">
              <a:solidFill>
                <a:srgbClr val="0B5394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300"/>
              <a:buChar char="●"/>
            </a:pPr>
            <a:r>
              <a:rPr lang="pt-BR" sz="2300">
                <a:solidFill>
                  <a:srgbClr val="0B5394"/>
                </a:solidFill>
              </a:rPr>
              <a:t>Apenas uma linha para transferência (bit)</a:t>
            </a:r>
            <a:endParaRPr sz="2300">
              <a:solidFill>
                <a:srgbClr val="0B5394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300"/>
              <a:buChar char="●"/>
            </a:pPr>
            <a:r>
              <a:rPr lang="pt-BR" sz="2300">
                <a:solidFill>
                  <a:srgbClr val="0B5394"/>
                </a:solidFill>
              </a:rPr>
              <a:t>Mais usado hoje em dia</a:t>
            </a:r>
            <a:endParaRPr sz="2300">
              <a:solidFill>
                <a:srgbClr val="0B5394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300"/>
              <a:buChar char="●"/>
            </a:pPr>
            <a:r>
              <a:rPr lang="pt-BR" sz="2300">
                <a:solidFill>
                  <a:srgbClr val="0B5394"/>
                </a:solidFill>
              </a:rPr>
              <a:t>Simples de Implementar</a:t>
            </a:r>
            <a:endParaRPr sz="2300">
              <a:solidFill>
                <a:srgbClr val="0B5394"/>
              </a:solidFill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00" y="1129025"/>
            <a:ext cx="80962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96949"/>
            <a:ext cx="6257925" cy="23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 txBox="1"/>
          <p:nvPr/>
        </p:nvSpPr>
        <p:spPr>
          <a:xfrm>
            <a:off x="309125" y="3575700"/>
            <a:ext cx="86436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F4E79"/>
                </a:solidFill>
              </a:rPr>
              <a:t>DISPOSITIVOS DE E/S E SUAS INTERFACES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F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3"/>
          <p:cNvSpPr txBox="1"/>
          <p:nvPr/>
        </p:nvSpPr>
        <p:spPr>
          <a:xfrm>
            <a:off x="354875" y="39713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1F4E79"/>
                </a:solidFill>
              </a:rPr>
              <a:t>SEMINÁRIO</a:t>
            </a:r>
            <a:endParaRPr/>
          </a:p>
        </p:txBody>
      </p:sp>
      <p:pic>
        <p:nvPicPr>
          <p:cNvPr id="6" name="Google Shape;140;p19">
            <a:extLst>
              <a:ext uri="{FF2B5EF4-FFF2-40B4-BE49-F238E27FC236}">
                <a16:creationId xmlns:a16="http://schemas.microsoft.com/office/drawing/2014/main" id="{A83AF064-7B82-46BF-B779-74B8A33141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401" name="Google Shape;4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00" y="306176"/>
            <a:ext cx="1835750" cy="148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44"/>
          <p:cNvCxnSpPr/>
          <p:nvPr/>
        </p:nvCxnSpPr>
        <p:spPr>
          <a:xfrm rot="10800000" flipH="1">
            <a:off x="2173950" y="1046327"/>
            <a:ext cx="13953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44"/>
          <p:cNvSpPr txBox="1"/>
          <p:nvPr/>
        </p:nvSpPr>
        <p:spPr>
          <a:xfrm>
            <a:off x="2466775" y="391150"/>
            <a:ext cx="915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Chumbo </a:t>
            </a:r>
            <a:endParaRPr b="1"/>
          </a:p>
        </p:txBody>
      </p:sp>
      <p:pic>
        <p:nvPicPr>
          <p:cNvPr id="404" name="Google Shape;404;p44"/>
          <p:cNvPicPr preferRelativeResize="0"/>
          <p:nvPr/>
        </p:nvPicPr>
        <p:blipFill rotWithShape="1">
          <a:blip r:embed="rId4">
            <a:alphaModFix/>
          </a:blip>
          <a:srcRect l="8260" t="19149" r="8043" b="3511"/>
          <a:stretch/>
        </p:blipFill>
        <p:spPr>
          <a:xfrm>
            <a:off x="2360829" y="1341178"/>
            <a:ext cx="1021550" cy="94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075" y="171950"/>
            <a:ext cx="2448825" cy="1836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44"/>
          <p:cNvCxnSpPr/>
          <p:nvPr/>
        </p:nvCxnSpPr>
        <p:spPr>
          <a:xfrm>
            <a:off x="6095150" y="1129752"/>
            <a:ext cx="974700" cy="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p44"/>
          <p:cNvSpPr txBox="1"/>
          <p:nvPr/>
        </p:nvSpPr>
        <p:spPr>
          <a:xfrm>
            <a:off x="6227425" y="651100"/>
            <a:ext cx="915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Tóxico</a:t>
            </a:r>
            <a:endParaRPr b="1"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6051" y="418150"/>
            <a:ext cx="1951301" cy="14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4"/>
          <p:cNvSpPr txBox="1"/>
          <p:nvPr/>
        </p:nvSpPr>
        <p:spPr>
          <a:xfrm>
            <a:off x="6727625" y="1947600"/>
            <a:ext cx="24489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b="1"/>
              <a:t>Perda da memória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b="1"/>
              <a:t>Hipertensão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b="1"/>
              <a:t>Danos no rins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b="1"/>
              <a:t>Anemia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410" name="Google Shape;410;p44"/>
          <p:cNvCxnSpPr/>
          <p:nvPr/>
        </p:nvCxnSpPr>
        <p:spPr>
          <a:xfrm rot="10800000" flipH="1">
            <a:off x="2667325" y="3802577"/>
            <a:ext cx="13953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1" name="Google Shape;411;p44"/>
          <p:cNvSpPr txBox="1"/>
          <p:nvPr/>
        </p:nvSpPr>
        <p:spPr>
          <a:xfrm>
            <a:off x="2769925" y="3291300"/>
            <a:ext cx="1190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Reciclagem</a:t>
            </a:r>
            <a:endParaRPr b="1"/>
          </a:p>
        </p:txBody>
      </p:sp>
      <p:pic>
        <p:nvPicPr>
          <p:cNvPr id="412" name="Google Shape;41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925" y="2937900"/>
            <a:ext cx="2534400" cy="19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4"/>
          <p:cNvPicPr preferRelativeResize="0"/>
          <p:nvPr/>
        </p:nvPicPr>
        <p:blipFill rotWithShape="1">
          <a:blip r:embed="rId8">
            <a:alphaModFix/>
          </a:blip>
          <a:srcRect t="14094" b="9842"/>
          <a:stretch/>
        </p:blipFill>
        <p:spPr>
          <a:xfrm>
            <a:off x="4201478" y="2523825"/>
            <a:ext cx="1708035" cy="12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/>
          <p:cNvPicPr preferRelativeResize="0"/>
          <p:nvPr/>
        </p:nvPicPr>
        <p:blipFill rotWithShape="1">
          <a:blip r:embed="rId9">
            <a:alphaModFix/>
          </a:blip>
          <a:srcRect l="13383" r="59214"/>
          <a:stretch/>
        </p:blipFill>
        <p:spPr>
          <a:xfrm>
            <a:off x="4224325" y="3741800"/>
            <a:ext cx="1662349" cy="121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4"/>
          <p:cNvCxnSpPr/>
          <p:nvPr/>
        </p:nvCxnSpPr>
        <p:spPr>
          <a:xfrm rot="10800000" flipH="1">
            <a:off x="5750750" y="3882152"/>
            <a:ext cx="1191900" cy="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416;p44"/>
          <p:cNvSpPr txBox="1"/>
          <p:nvPr/>
        </p:nvSpPr>
        <p:spPr>
          <a:xfrm>
            <a:off x="5880175" y="3213225"/>
            <a:ext cx="1482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Meio Ambiente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Saúde</a:t>
            </a:r>
            <a:endParaRPr b="1"/>
          </a:p>
        </p:txBody>
      </p:sp>
      <p:pic>
        <p:nvPicPr>
          <p:cNvPr id="417" name="Google Shape;417;p44"/>
          <p:cNvPicPr preferRelativeResize="0"/>
          <p:nvPr/>
        </p:nvPicPr>
        <p:blipFill rotWithShape="1">
          <a:blip r:embed="rId10">
            <a:alphaModFix/>
          </a:blip>
          <a:srcRect l="7471" t="10231" r="5948" b="10453"/>
          <a:stretch/>
        </p:blipFill>
        <p:spPr>
          <a:xfrm>
            <a:off x="7358450" y="2985406"/>
            <a:ext cx="1021550" cy="93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4"/>
          <p:cNvPicPr preferRelativeResize="0"/>
          <p:nvPr/>
        </p:nvPicPr>
        <p:blipFill rotWithShape="1">
          <a:blip r:embed="rId11">
            <a:alphaModFix/>
          </a:blip>
          <a:srcRect l="41006" r="14206"/>
          <a:stretch/>
        </p:blipFill>
        <p:spPr>
          <a:xfrm>
            <a:off x="7381875" y="3968680"/>
            <a:ext cx="974700" cy="108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 txBox="1"/>
          <p:nvPr/>
        </p:nvSpPr>
        <p:spPr>
          <a:xfrm>
            <a:off x="2489325" y="122884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1F4E79"/>
                </a:solidFill>
              </a:rPr>
              <a:t>SEMINÁRIO</a:t>
            </a:r>
            <a:endParaRPr sz="4000" b="1" dirty="0">
              <a:solidFill>
                <a:srgbClr val="1F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5" name="Google Shape;42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body" idx="1"/>
          </p:nvPr>
        </p:nvSpPr>
        <p:spPr>
          <a:xfrm>
            <a:off x="346350" y="2614475"/>
            <a:ext cx="8520600" cy="11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pt-BR" dirty="0">
                <a:solidFill>
                  <a:srgbClr val="0B5394"/>
                </a:solidFill>
              </a:rPr>
              <a:t>Como funciona esse </a:t>
            </a:r>
            <a:r>
              <a:rPr lang="pt-BR" b="1" dirty="0">
                <a:solidFill>
                  <a:srgbClr val="0B5394"/>
                </a:solidFill>
              </a:rPr>
              <a:t>ciclo </a:t>
            </a:r>
            <a:r>
              <a:rPr lang="pt-BR" dirty="0">
                <a:solidFill>
                  <a:srgbClr val="0B5394"/>
                </a:solidFill>
              </a:rPr>
              <a:t>de reciclagem de eletrônico?</a:t>
            </a:r>
            <a:endParaRPr dirty="0">
              <a:solidFill>
                <a:srgbClr val="0B539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B5394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pt-BR" dirty="0">
                <a:solidFill>
                  <a:srgbClr val="0B5394"/>
                </a:solidFill>
              </a:rPr>
              <a:t>Quais são os impactos </a:t>
            </a:r>
            <a:r>
              <a:rPr lang="pt-BR" b="1" dirty="0">
                <a:solidFill>
                  <a:srgbClr val="0B5394"/>
                </a:solidFill>
              </a:rPr>
              <a:t>sociais </a:t>
            </a:r>
            <a:r>
              <a:rPr lang="pt-BR" dirty="0">
                <a:solidFill>
                  <a:srgbClr val="0B5394"/>
                </a:solidFill>
              </a:rPr>
              <a:t>e </a:t>
            </a:r>
            <a:r>
              <a:rPr lang="pt-BR" b="1" dirty="0">
                <a:solidFill>
                  <a:srgbClr val="0B5394"/>
                </a:solidFill>
              </a:rPr>
              <a:t>ambientais </a:t>
            </a:r>
            <a:r>
              <a:rPr lang="pt-BR" dirty="0">
                <a:solidFill>
                  <a:srgbClr val="0B5394"/>
                </a:solidFill>
              </a:rPr>
              <a:t>da reciclagem </a:t>
            </a:r>
            <a:r>
              <a:rPr lang="pt-BR" b="1" dirty="0">
                <a:solidFill>
                  <a:srgbClr val="0B5394"/>
                </a:solidFill>
              </a:rPr>
              <a:t>eletrônica</a:t>
            </a:r>
            <a:r>
              <a:rPr lang="pt-BR" dirty="0">
                <a:solidFill>
                  <a:srgbClr val="0B5394"/>
                </a:solidFill>
              </a:rPr>
              <a:t>?</a:t>
            </a:r>
            <a:endParaRPr dirty="0">
              <a:solidFill>
                <a:srgbClr val="0B5394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B5394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pt-BR" dirty="0">
                <a:solidFill>
                  <a:srgbClr val="0B5394"/>
                </a:solidFill>
              </a:rPr>
              <a:t>Em </a:t>
            </a:r>
            <a:r>
              <a:rPr lang="pt-BR" b="1" dirty="0">
                <a:solidFill>
                  <a:srgbClr val="0B5394"/>
                </a:solidFill>
              </a:rPr>
              <a:t>Jaguariúna </a:t>
            </a:r>
            <a:r>
              <a:rPr lang="pt-BR" dirty="0">
                <a:solidFill>
                  <a:srgbClr val="0B5394"/>
                </a:solidFill>
              </a:rPr>
              <a:t>existem algum Ponto de Coleta Jaguariúna? </a:t>
            </a:r>
            <a:r>
              <a:rPr lang="pt-BR" b="1" dirty="0">
                <a:solidFill>
                  <a:srgbClr val="0B5394"/>
                </a:solidFill>
              </a:rPr>
              <a:t>ONGs</a:t>
            </a:r>
            <a:r>
              <a:rPr lang="pt-BR" dirty="0">
                <a:solidFill>
                  <a:srgbClr val="0B5394"/>
                </a:solidFill>
              </a:rPr>
              <a:t>? </a:t>
            </a:r>
            <a:r>
              <a:rPr lang="pt-BR" b="1" dirty="0">
                <a:solidFill>
                  <a:srgbClr val="0B5394"/>
                </a:solidFill>
              </a:rPr>
              <a:t>Ponto de coleta</a:t>
            </a:r>
            <a:r>
              <a:rPr lang="pt-BR" dirty="0">
                <a:solidFill>
                  <a:srgbClr val="0B5394"/>
                </a:solidFill>
              </a:rPr>
              <a:t>?</a:t>
            </a:r>
            <a:endParaRPr dirty="0">
              <a:solidFill>
                <a:srgbClr val="0B5394"/>
              </a:solidFill>
            </a:endParaRPr>
          </a:p>
        </p:txBody>
      </p:sp>
      <p:pic>
        <p:nvPicPr>
          <p:cNvPr id="427" name="Google Shape;4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475" y="1143428"/>
            <a:ext cx="8520601" cy="139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0;p19">
            <a:extLst>
              <a:ext uri="{FF2B5EF4-FFF2-40B4-BE49-F238E27FC236}">
                <a16:creationId xmlns:a16="http://schemas.microsoft.com/office/drawing/2014/main" id="{EF03D363-F7F7-4D60-8300-A260857773A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6"/>
          <p:cNvSpPr txBox="1"/>
          <p:nvPr/>
        </p:nvSpPr>
        <p:spPr>
          <a:xfrm>
            <a:off x="2592900" y="174387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1F4E79"/>
                </a:solidFill>
              </a:rPr>
              <a:t>SEMINÁRIO</a:t>
            </a:r>
            <a:endParaRPr sz="4000" b="1" dirty="0">
              <a:solidFill>
                <a:srgbClr val="1F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4" name="Google Shape;43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435" name="Google Shape;435;p46"/>
          <p:cNvSpPr txBox="1"/>
          <p:nvPr/>
        </p:nvSpPr>
        <p:spPr>
          <a:xfrm>
            <a:off x="152400" y="1117150"/>
            <a:ext cx="8768100" cy="3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Char char="●"/>
            </a:pPr>
            <a:r>
              <a:rPr lang="pt-BR" sz="2600" dirty="0">
                <a:solidFill>
                  <a:srgbClr val="0B5394"/>
                </a:solidFill>
              </a:rPr>
              <a:t>Apresentação para a turma, pode utilizar cartolinas e slides na apresentação; </a:t>
            </a:r>
            <a:endParaRPr sz="2600" dirty="0">
              <a:solidFill>
                <a:srgbClr val="0B5394"/>
              </a:solidFill>
            </a:endParaRPr>
          </a:p>
          <a:p>
            <a:pPr marL="457200" lvl="0" indent="-3937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Char char="●"/>
            </a:pPr>
            <a:r>
              <a:rPr lang="pt-BR" sz="2600" dirty="0">
                <a:solidFill>
                  <a:srgbClr val="0B5394"/>
                </a:solidFill>
              </a:rPr>
              <a:t>Tempo mínimo de 10 minutos e máximo 20 minutos;</a:t>
            </a:r>
            <a:endParaRPr sz="2600" dirty="0">
              <a:solidFill>
                <a:srgbClr val="0B5394"/>
              </a:solidFill>
            </a:endParaRPr>
          </a:p>
          <a:p>
            <a:pPr marL="457200" lvl="0" indent="-3937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Char char="●"/>
            </a:pPr>
            <a:r>
              <a:rPr lang="pt-BR" sz="2600" dirty="0">
                <a:solidFill>
                  <a:srgbClr val="0B5394"/>
                </a:solidFill>
              </a:rPr>
              <a:t>Após apresentação discussão sobre os assuntos;</a:t>
            </a:r>
            <a:endParaRPr sz="2600" dirty="0">
              <a:solidFill>
                <a:srgbClr val="0B5394"/>
              </a:solidFill>
            </a:endParaRPr>
          </a:p>
          <a:p>
            <a:pPr marL="457200" lvl="0" indent="-3937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Char char="●"/>
            </a:pPr>
            <a:r>
              <a:rPr lang="pt-BR" sz="2600" dirty="0">
                <a:solidFill>
                  <a:srgbClr val="0B5394"/>
                </a:solidFill>
              </a:rPr>
              <a:t>Data de apresentação: 07/05 (4 semanas).</a:t>
            </a:r>
            <a:endParaRPr sz="2600" dirty="0">
              <a:solidFill>
                <a:srgbClr val="0B5394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0B5394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 dirty="0">
                <a:solidFill>
                  <a:srgbClr val="0B5394"/>
                </a:solidFill>
              </a:rPr>
              <a:t> </a:t>
            </a:r>
            <a:endParaRPr sz="2600" dirty="0">
              <a:solidFill>
                <a:srgbClr val="0B5394"/>
              </a:solidFill>
            </a:endParaRPr>
          </a:p>
        </p:txBody>
      </p:sp>
      <p:pic>
        <p:nvPicPr>
          <p:cNvPr id="6" name="Google Shape;140;p19">
            <a:extLst>
              <a:ext uri="{FF2B5EF4-FFF2-40B4-BE49-F238E27FC236}">
                <a16:creationId xmlns:a16="http://schemas.microsoft.com/office/drawing/2014/main" id="{BE774C35-2FD9-4ED3-833C-78F6578690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96949"/>
            <a:ext cx="6257925" cy="23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7"/>
          <p:cNvSpPr txBox="1"/>
          <p:nvPr/>
        </p:nvSpPr>
        <p:spPr>
          <a:xfrm>
            <a:off x="309125" y="3575700"/>
            <a:ext cx="86436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F4E79"/>
                </a:solidFill>
              </a:rPr>
              <a:t>INTRODUÇÃO AOS PRINCIPAIS DISPOSITIVOS DE INTERCONEXÃO</a:t>
            </a:r>
            <a:endParaRPr sz="2000">
              <a:solidFill>
                <a:srgbClr val="1F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7"/>
          <p:cNvSpPr txBox="1"/>
          <p:nvPr/>
        </p:nvSpPr>
        <p:spPr>
          <a:xfrm>
            <a:off x="354875" y="39713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1F4E79"/>
                </a:solidFill>
              </a:rPr>
              <a:t>PRÓXIMA AULA</a:t>
            </a:r>
            <a:endParaRPr/>
          </a:p>
        </p:txBody>
      </p:sp>
      <p:sp>
        <p:nvSpPr>
          <p:cNvPr id="444" name="Google Shape;44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7" name="Google Shape;140;p19">
            <a:extLst>
              <a:ext uri="{FF2B5EF4-FFF2-40B4-BE49-F238E27FC236}">
                <a16:creationId xmlns:a16="http://schemas.microsoft.com/office/drawing/2014/main" id="{CDF80AEC-3FCF-41FD-9111-DC8483C9455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400"/>
              <a:t>Próxima Aula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8"/>
          <p:cNvSpPr txBox="1">
            <a:spLocks noGrp="1"/>
          </p:cNvSpPr>
          <p:nvPr>
            <p:ph type="body" idx="1"/>
          </p:nvPr>
        </p:nvSpPr>
        <p:spPr>
          <a:xfrm>
            <a:off x="246875" y="1211100"/>
            <a:ext cx="8585400" cy="3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u="sng">
                <a:solidFill>
                  <a:srgbClr val="0B5394"/>
                </a:solidFill>
              </a:rPr>
              <a:t>Prática</a:t>
            </a:r>
            <a:endParaRPr b="1" u="sng">
              <a:solidFill>
                <a:srgbClr val="0B5394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pt-BR">
                <a:solidFill>
                  <a:srgbClr val="0B5394"/>
                </a:solidFill>
              </a:rPr>
              <a:t>A prática da conexão dos principais dispositivos de entrada e saída tais como: serial, paralela, áudio, rede, PS/2, USB, VGA, DVI, HDMI, IDE e SATA;</a:t>
            </a:r>
            <a:endParaRPr>
              <a:solidFill>
                <a:srgbClr val="0B5394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B5394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pt-BR">
                <a:solidFill>
                  <a:srgbClr val="0B5394"/>
                </a:solidFill>
              </a:rPr>
              <a:t>Montagem de um computador com vários dispositivos de E/S;</a:t>
            </a:r>
            <a:endParaRPr>
              <a:solidFill>
                <a:srgbClr val="0B5394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B5394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pt-BR">
                <a:solidFill>
                  <a:srgbClr val="0B5394"/>
                </a:solidFill>
              </a:rPr>
              <a:t>Explicação e instalação sobre os drives no sistema operacional;</a:t>
            </a:r>
            <a:endParaRPr>
              <a:solidFill>
                <a:srgbClr val="0B5394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B5394"/>
              </a:solidFill>
            </a:endParaRPr>
          </a:p>
        </p:txBody>
      </p:sp>
      <p:sp>
        <p:nvSpPr>
          <p:cNvPr id="452" name="Google Shape;45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6" name="Google Shape;140;p19">
            <a:extLst>
              <a:ext uri="{FF2B5EF4-FFF2-40B4-BE49-F238E27FC236}">
                <a16:creationId xmlns:a16="http://schemas.microsoft.com/office/drawing/2014/main" id="{B07F9C2B-E78A-478B-B54B-1940211C22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96949"/>
            <a:ext cx="6257925" cy="23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9"/>
          <p:cNvSpPr txBox="1"/>
          <p:nvPr/>
        </p:nvSpPr>
        <p:spPr>
          <a:xfrm>
            <a:off x="309125" y="3575700"/>
            <a:ext cx="86436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1F4E79"/>
                </a:solidFill>
              </a:rPr>
              <a:t>DISPOSITIVOS DE E/S E SUAS INTERFACES</a:t>
            </a:r>
            <a:endParaRPr sz="2000">
              <a:solidFill>
                <a:srgbClr val="1F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9"/>
          <p:cNvSpPr txBox="1"/>
          <p:nvPr/>
        </p:nvSpPr>
        <p:spPr>
          <a:xfrm>
            <a:off x="354875" y="39713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1F4E79"/>
                </a:solidFill>
              </a:rPr>
              <a:t>CONCLUSÕES</a:t>
            </a:r>
            <a:endParaRPr/>
          </a:p>
        </p:txBody>
      </p:sp>
      <p:sp>
        <p:nvSpPr>
          <p:cNvPr id="461" name="Google Shape;461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7" name="Google Shape;140;p19">
            <a:extLst>
              <a:ext uri="{FF2B5EF4-FFF2-40B4-BE49-F238E27FC236}">
                <a16:creationId xmlns:a16="http://schemas.microsoft.com/office/drawing/2014/main" id="{D8BD6077-7447-4E51-8DDF-972BE9A23E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/>
              <a:t>Conclusão</a:t>
            </a:r>
            <a:endParaRPr/>
          </a:p>
        </p:txBody>
      </p:sp>
      <p:sp>
        <p:nvSpPr>
          <p:cNvPr id="467" name="Google Shape;467;p50"/>
          <p:cNvSpPr txBox="1">
            <a:spLocks noGrp="1"/>
          </p:cNvSpPr>
          <p:nvPr>
            <p:ph type="body" idx="1"/>
          </p:nvPr>
        </p:nvSpPr>
        <p:spPr>
          <a:xfrm>
            <a:off x="0" y="1026925"/>
            <a:ext cx="9021000" cy="3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Arial"/>
              <a:buChar char="●"/>
            </a:pPr>
            <a:r>
              <a:rPr lang="pt-BR" sz="2400">
                <a:solidFill>
                  <a:srgbClr val="0B5394"/>
                </a:solidFill>
              </a:rPr>
              <a:t>Dispositivos de entrada e saída importantes para a interação do usuário com a máquina;</a:t>
            </a:r>
            <a:endParaRPr sz="2400">
              <a:solidFill>
                <a:srgbClr val="0B5394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B5394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pt-BR" sz="2400">
                <a:solidFill>
                  <a:srgbClr val="0B5394"/>
                </a:solidFill>
              </a:rPr>
              <a:t>Diferentes tipos de interfaces E/S para diferentes aplicações;</a:t>
            </a:r>
            <a:endParaRPr sz="2400">
              <a:solidFill>
                <a:srgbClr val="0B5394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B5394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pt-BR" sz="2400">
                <a:solidFill>
                  <a:srgbClr val="0B5394"/>
                </a:solidFill>
              </a:rPr>
              <a:t>Utilizamos os dispositivos de E/S sem perceber a interface de conexão.</a:t>
            </a:r>
            <a:endParaRPr sz="2400">
              <a:solidFill>
                <a:srgbClr val="0B5394"/>
              </a:solidFill>
            </a:endParaRPr>
          </a:p>
        </p:txBody>
      </p:sp>
      <p:sp>
        <p:nvSpPr>
          <p:cNvPr id="468" name="Google Shape;4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1879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Aula Passada: Arquitetura de Computadores</a:t>
            </a:r>
            <a:endParaRPr dirty="0"/>
          </a:p>
        </p:txBody>
      </p:sp>
      <p:sp>
        <p:nvSpPr>
          <p:cNvPr id="77" name="Google Shape;77;p15"/>
          <p:cNvSpPr txBox="1"/>
          <p:nvPr/>
        </p:nvSpPr>
        <p:spPr>
          <a:xfrm>
            <a:off x="181155" y="3752598"/>
            <a:ext cx="80904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Char char="●"/>
            </a:pPr>
            <a:r>
              <a:rPr lang="pt-BR" sz="2000" dirty="0">
                <a:solidFill>
                  <a:srgbClr val="0B5394"/>
                </a:solidFill>
              </a:rPr>
              <a:t>Alguma dúvida sobre o conteúdos?</a:t>
            </a:r>
            <a:endParaRPr sz="2000" dirty="0">
              <a:solidFill>
                <a:srgbClr val="0B5394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B5394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Char char="●"/>
            </a:pPr>
            <a:r>
              <a:rPr lang="pt-BR" sz="2000" dirty="0">
                <a:solidFill>
                  <a:srgbClr val="0B5394"/>
                </a:solidFill>
              </a:rPr>
              <a:t>Entregar a lista de exercício da aula passada no final da aula :)</a:t>
            </a:r>
            <a:endParaRPr sz="2000" dirty="0">
              <a:solidFill>
                <a:srgbClr val="FF0000"/>
              </a:solidFill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AD7398-116C-4CE1-A9FB-B4426998DF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1954" y="799994"/>
            <a:ext cx="3961824" cy="291322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8997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96949"/>
            <a:ext cx="6257925" cy="23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1"/>
          <p:cNvSpPr txBox="1"/>
          <p:nvPr/>
        </p:nvSpPr>
        <p:spPr>
          <a:xfrm>
            <a:off x="309125" y="3575700"/>
            <a:ext cx="86436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1F4E79"/>
                </a:solidFill>
              </a:rPr>
              <a:t>DISPOSITIVOS DE E/S E SUAS INTERFACES</a:t>
            </a:r>
            <a:endParaRPr sz="2000">
              <a:solidFill>
                <a:srgbClr val="1F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1"/>
          <p:cNvSpPr txBox="1"/>
          <p:nvPr/>
        </p:nvSpPr>
        <p:spPr>
          <a:xfrm>
            <a:off x="354875" y="39713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1F4E79"/>
                </a:solidFill>
              </a:rPr>
              <a:t>COMENTÁRIOS FINAIS</a:t>
            </a:r>
            <a:endParaRPr/>
          </a:p>
        </p:txBody>
      </p:sp>
      <p:sp>
        <p:nvSpPr>
          <p:cNvPr id="477" name="Google Shape;47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7" name="Google Shape;140;p19">
            <a:extLst>
              <a:ext uri="{FF2B5EF4-FFF2-40B4-BE49-F238E27FC236}">
                <a16:creationId xmlns:a16="http://schemas.microsoft.com/office/drawing/2014/main" id="{980C09D4-5D81-4D8D-8E56-D32C3626B1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2"/>
          <p:cNvSpPr txBox="1"/>
          <p:nvPr/>
        </p:nvSpPr>
        <p:spPr>
          <a:xfrm>
            <a:off x="2361908" y="221257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1F4E79"/>
                </a:solidFill>
              </a:rPr>
              <a:t>COMENTÁRIOS FINAIS</a:t>
            </a:r>
            <a:endParaRPr dirty="0"/>
          </a:p>
        </p:txBody>
      </p:sp>
      <p:sp>
        <p:nvSpPr>
          <p:cNvPr id="484" name="Google Shape;484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body" idx="1"/>
          </p:nvPr>
        </p:nvSpPr>
        <p:spPr>
          <a:xfrm>
            <a:off x="0" y="1255525"/>
            <a:ext cx="9075000" cy="3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</a:rPr>
              <a:t>Próxima</a:t>
            </a:r>
            <a:r>
              <a:rPr lang="pt-BR" b="1" dirty="0">
                <a:solidFill>
                  <a:schemeClr val="dk1"/>
                </a:solidFill>
              </a:rPr>
              <a:t> aula: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dirty="0">
                <a:solidFill>
                  <a:schemeClr val="dk1"/>
                </a:solidFill>
              </a:rPr>
              <a:t>Laboratório de informática,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dirty="0">
                <a:solidFill>
                  <a:schemeClr val="dk1"/>
                </a:solidFill>
              </a:rPr>
              <a:t>Prática de conexão das entradas/saídas;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dk1"/>
                </a:solidFill>
              </a:rPr>
              <a:t>Material</a:t>
            </a:r>
            <a:r>
              <a:rPr lang="pt-BR" dirty="0">
                <a:solidFill>
                  <a:schemeClr val="dk1"/>
                </a:solidFill>
              </a:rPr>
              <a:t> disponível no drive da turma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Deixar a lista de </a:t>
            </a:r>
            <a:r>
              <a:rPr lang="pt-BR" u="sng" dirty="0">
                <a:solidFill>
                  <a:schemeClr val="dk1"/>
                </a:solidFill>
              </a:rPr>
              <a:t>exercício </a:t>
            </a:r>
            <a:r>
              <a:rPr lang="pt-BR" dirty="0">
                <a:solidFill>
                  <a:schemeClr val="dk1"/>
                </a:solidFill>
              </a:rPr>
              <a:t>da aula </a:t>
            </a:r>
            <a:r>
              <a:rPr lang="pt-BR" u="sng" dirty="0">
                <a:solidFill>
                  <a:schemeClr val="dk1"/>
                </a:solidFill>
              </a:rPr>
              <a:t>passada </a:t>
            </a:r>
            <a:r>
              <a:rPr lang="pt-BR" dirty="0">
                <a:solidFill>
                  <a:schemeClr val="dk1"/>
                </a:solidFill>
              </a:rPr>
              <a:t>na minha mesa.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</a:rPr>
              <a:t>Dúvidas e Informações: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0B5394"/>
              </a:solidFill>
            </a:endParaRPr>
          </a:p>
        </p:txBody>
      </p:sp>
      <p:pic>
        <p:nvPicPr>
          <p:cNvPr id="7" name="Google Shape;140;p19">
            <a:extLst>
              <a:ext uri="{FF2B5EF4-FFF2-40B4-BE49-F238E27FC236}">
                <a16:creationId xmlns:a16="http://schemas.microsoft.com/office/drawing/2014/main" id="{F01680AA-EBC1-4FB9-A15B-2BFB35E5B3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luxograma: Armazenamento de Acesso Sequencial 1">
            <a:extLst>
              <a:ext uri="{FF2B5EF4-FFF2-40B4-BE49-F238E27FC236}">
                <a16:creationId xmlns:a16="http://schemas.microsoft.com/office/drawing/2014/main" id="{E83C89E7-6847-4109-A398-657A674461FC}"/>
              </a:ext>
            </a:extLst>
          </p:cNvPr>
          <p:cNvSpPr/>
          <p:nvPr/>
        </p:nvSpPr>
        <p:spPr>
          <a:xfrm>
            <a:off x="3827721" y="3479459"/>
            <a:ext cx="3331535" cy="1183758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rafael.malves@sp.senai.br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96949"/>
            <a:ext cx="6257925" cy="23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3"/>
          <p:cNvSpPr txBox="1"/>
          <p:nvPr/>
        </p:nvSpPr>
        <p:spPr>
          <a:xfrm>
            <a:off x="309125" y="3575700"/>
            <a:ext cx="86436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1F4E79"/>
                </a:solidFill>
              </a:rPr>
              <a:t>DISPOSITIVOS DE E/S E SUAS INTERFACES</a:t>
            </a:r>
            <a:endParaRPr sz="2000">
              <a:solidFill>
                <a:srgbClr val="1F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3"/>
          <p:cNvSpPr txBox="1"/>
          <p:nvPr/>
        </p:nvSpPr>
        <p:spPr>
          <a:xfrm>
            <a:off x="354875" y="39713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1F4E79"/>
                </a:solidFill>
              </a:rPr>
              <a:t>LISTA DE EXERCÍCIOS</a:t>
            </a:r>
            <a:endParaRPr/>
          </a:p>
        </p:txBody>
      </p:sp>
      <p:pic>
        <p:nvPicPr>
          <p:cNvPr id="6" name="Google Shape;140;p19">
            <a:extLst>
              <a:ext uri="{FF2B5EF4-FFF2-40B4-BE49-F238E27FC236}">
                <a16:creationId xmlns:a16="http://schemas.microsoft.com/office/drawing/2014/main" id="{70706244-C903-4594-9B11-867BC55342F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4"/>
          <p:cNvSpPr txBox="1"/>
          <p:nvPr/>
        </p:nvSpPr>
        <p:spPr>
          <a:xfrm>
            <a:off x="580600" y="3597925"/>
            <a:ext cx="86436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F4E79"/>
                </a:solidFill>
              </a:rPr>
              <a:t>Redes de Computação</a:t>
            </a:r>
            <a:endParaRPr/>
          </a:p>
        </p:txBody>
      </p:sp>
      <p:pic>
        <p:nvPicPr>
          <p:cNvPr id="501" name="Google Shape;5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1815208"/>
            <a:ext cx="78105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4"/>
          <p:cNvSpPr txBox="1"/>
          <p:nvPr/>
        </p:nvSpPr>
        <p:spPr>
          <a:xfrm>
            <a:off x="626350" y="399352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1F4E79"/>
                </a:solidFill>
              </a:rPr>
              <a:t>BIBLIOGRAFIA</a:t>
            </a:r>
            <a:endParaRPr/>
          </a:p>
        </p:txBody>
      </p:sp>
      <p:pic>
        <p:nvPicPr>
          <p:cNvPr id="6" name="Google Shape;140;p19">
            <a:extLst>
              <a:ext uri="{FF2B5EF4-FFF2-40B4-BE49-F238E27FC236}">
                <a16:creationId xmlns:a16="http://schemas.microsoft.com/office/drawing/2014/main" id="{A667AF05-43C5-41F7-B925-91631EBF697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5"/>
          <p:cNvSpPr txBox="1"/>
          <p:nvPr/>
        </p:nvSpPr>
        <p:spPr>
          <a:xfrm>
            <a:off x="108625" y="1115875"/>
            <a:ext cx="9035100" cy="3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</a:rPr>
              <a:t>Básica</a:t>
            </a:r>
            <a:endParaRPr sz="1200" b="1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TANENBAUM, Andrew S. </a:t>
            </a:r>
            <a:r>
              <a:rPr lang="pt-BR" sz="1100" b="1">
                <a:solidFill>
                  <a:schemeClr val="dk1"/>
                </a:solidFill>
              </a:rPr>
              <a:t>Sistemas operacionais modernos</a:t>
            </a:r>
            <a:r>
              <a:rPr lang="pt-BR" sz="1100">
                <a:solidFill>
                  <a:schemeClr val="dk1"/>
                </a:solidFill>
              </a:rPr>
              <a:t>. Tradutor Ronaldo A. L. Gonçalves, Luís A. Consularo. São Paulo: Prentice Hall, 2003. 695 p. ISBN 978-85-87918-57-4.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FEDELI, Ricardo Daniel; POLLONI, Enrico Giulio; PERES, Fernando Eduardo. </a:t>
            </a:r>
            <a:r>
              <a:rPr lang="pt-BR" sz="1100" b="1">
                <a:solidFill>
                  <a:schemeClr val="dk1"/>
                </a:solidFill>
              </a:rPr>
              <a:t>Introdução à ciência da computação</a:t>
            </a:r>
            <a:r>
              <a:rPr lang="pt-BR" sz="1100">
                <a:solidFill>
                  <a:schemeClr val="dk1"/>
                </a:solidFill>
              </a:rPr>
              <a:t>. 2.ed. atual. São Paulo, SP: Cengage Learning, 2010. 250 p. ISBN 978-85-221-0845-9.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Complementar</a:t>
            </a:r>
            <a:endParaRPr sz="1200" b="1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ALMEIDA, Marilane. </a:t>
            </a:r>
            <a:r>
              <a:rPr lang="pt-BR" sz="1100" b="1">
                <a:solidFill>
                  <a:schemeClr val="dk1"/>
                </a:solidFill>
              </a:rPr>
              <a:t>Curso de Montagem e Manutenção de Computadores</a:t>
            </a:r>
            <a:r>
              <a:rPr lang="pt-BR" sz="1100">
                <a:solidFill>
                  <a:schemeClr val="dk1"/>
                </a:solidFill>
              </a:rPr>
              <a:t>. 1.ed., Editora Digerati, 2008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SCHIAVONI, Marilene. </a:t>
            </a:r>
            <a:r>
              <a:rPr lang="pt-BR" sz="1100" b="1">
                <a:solidFill>
                  <a:schemeClr val="dk1"/>
                </a:solidFill>
              </a:rPr>
              <a:t>Hardware</a:t>
            </a:r>
            <a:r>
              <a:rPr lang="pt-BR" sz="1100">
                <a:solidFill>
                  <a:schemeClr val="dk1"/>
                </a:solidFill>
              </a:rPr>
              <a:t>. Curitiba, PR: Livro Técnico, 2010. 120 p. ISBN 978-85-63687-10-4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</a:rPr>
              <a:t>Sugestões de Referências</a:t>
            </a:r>
            <a:endParaRPr sz="1200" b="1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UBÁ, Prefeitura. </a:t>
            </a:r>
            <a:r>
              <a:rPr lang="pt-BR" sz="12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Coleta Seletiva</a:t>
            </a: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., 4 out. 2017. Disponível em: http://www.uba.mg.gov.br/detalhe-da-materia/info/coleta-seletiva-recolhe-1-tonelada-de-reciclaveis-no-primeiro-mes/111781. Acesso em: 6 out. 2019.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UBÁ, Tribuna. . </a:t>
            </a:r>
            <a:r>
              <a:rPr lang="pt-BR" sz="1100" b="1">
                <a:solidFill>
                  <a:schemeClr val="dk1"/>
                </a:solidFill>
              </a:rPr>
              <a:t>Ubá moderniza administração pública com práticas sustentáveis</a:t>
            </a:r>
            <a:r>
              <a:rPr lang="pt-BR" sz="1100">
                <a:solidFill>
                  <a:schemeClr val="dk1"/>
                </a:solidFill>
              </a:rPr>
              <a:t>. Ubá: Tribuna, 15 jul. 2019. Disponível em: https://tribunademinas.com.br/especiais/informativo/15-07-2019/uba-moderniza-administracao-publica-com-praticas-sustentaveis.html. Acesso em: 6 out. 2019.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F4E79"/>
              </a:solidFill>
            </a:endParaRPr>
          </a:p>
        </p:txBody>
      </p:sp>
      <p:sp>
        <p:nvSpPr>
          <p:cNvPr id="509" name="Google Shape;509;p55"/>
          <p:cNvSpPr txBox="1"/>
          <p:nvPr/>
        </p:nvSpPr>
        <p:spPr>
          <a:xfrm>
            <a:off x="2328150" y="260804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1F4E79"/>
                </a:solidFill>
              </a:rPr>
              <a:t>BIBLIOGRAFIA</a:t>
            </a:r>
            <a:endParaRPr sz="4000" b="1" dirty="0">
              <a:solidFill>
                <a:srgbClr val="1F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1F4E79"/>
              </a:solidFill>
            </a:endParaRPr>
          </a:p>
        </p:txBody>
      </p:sp>
      <p:sp>
        <p:nvSpPr>
          <p:cNvPr id="510" name="Google Shape;51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6" name="Google Shape;140;p19">
            <a:extLst>
              <a:ext uri="{FF2B5EF4-FFF2-40B4-BE49-F238E27FC236}">
                <a16:creationId xmlns:a16="http://schemas.microsoft.com/office/drawing/2014/main" id="{7591F946-FC6A-4AFC-AB67-233FDB4EF2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96949"/>
            <a:ext cx="6257925" cy="23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6"/>
          <p:cNvSpPr txBox="1"/>
          <p:nvPr/>
        </p:nvSpPr>
        <p:spPr>
          <a:xfrm>
            <a:off x="309125" y="3706625"/>
            <a:ext cx="9011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1F4E79"/>
                </a:solidFill>
              </a:rPr>
              <a:t>DISPOSITIVOS DE E/S E SUAS INTERFACES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F4E79"/>
              </a:solidFill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54875" y="39713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1F4E79"/>
                </a:solidFill>
              </a:rPr>
              <a:t>CHAMADA</a:t>
            </a:r>
            <a:endParaRPr/>
          </a:p>
        </p:txBody>
      </p:sp>
      <p:pic>
        <p:nvPicPr>
          <p:cNvPr id="6" name="Google Shape;140;p19">
            <a:extLst>
              <a:ext uri="{FF2B5EF4-FFF2-40B4-BE49-F238E27FC236}">
                <a16:creationId xmlns:a16="http://schemas.microsoft.com/office/drawing/2014/main" id="{52FBA7E1-BF6B-465D-9D4B-F05BF9887A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7"/>
          <p:cNvSpPr txBox="1"/>
          <p:nvPr/>
        </p:nvSpPr>
        <p:spPr>
          <a:xfrm>
            <a:off x="500400" y="1679700"/>
            <a:ext cx="86436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 b="1">
                <a:solidFill>
                  <a:srgbClr val="0B5394"/>
                </a:solidFill>
              </a:rPr>
              <a:t>Obrigado!</a:t>
            </a:r>
            <a:endParaRPr sz="4800"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B5394"/>
              </a:solidFill>
            </a:endParaRPr>
          </a:p>
        </p:txBody>
      </p:sp>
      <p:sp>
        <p:nvSpPr>
          <p:cNvPr id="525" name="Google Shape;525;p57"/>
          <p:cNvSpPr txBox="1"/>
          <p:nvPr/>
        </p:nvSpPr>
        <p:spPr>
          <a:xfrm>
            <a:off x="2503125" y="260804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1F4E79"/>
                </a:solidFill>
              </a:rPr>
              <a:t>BIBLIOGRAFIA</a:t>
            </a:r>
            <a:endParaRPr sz="4000" b="1" dirty="0">
              <a:solidFill>
                <a:srgbClr val="1F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1F4E79"/>
              </a:solidFill>
            </a:endParaRPr>
          </a:p>
        </p:txBody>
      </p:sp>
      <p:pic>
        <p:nvPicPr>
          <p:cNvPr id="5" name="Google Shape;140;p19">
            <a:extLst>
              <a:ext uri="{FF2B5EF4-FFF2-40B4-BE49-F238E27FC236}">
                <a16:creationId xmlns:a16="http://schemas.microsoft.com/office/drawing/2014/main" id="{9060BE09-B2E0-44A6-9334-5926CFC258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96949"/>
            <a:ext cx="6257925" cy="23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309125" y="3706625"/>
            <a:ext cx="9011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1F4E79"/>
                </a:solidFill>
              </a:rPr>
              <a:t>DISPOSITIVOS DE E/S E SUAS INTERFACES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F4E79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54875" y="39713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1F4E79"/>
                </a:solidFill>
              </a:rPr>
              <a:t>MOTIVAÇÃO</a:t>
            </a:r>
            <a:endParaRPr/>
          </a:p>
        </p:txBody>
      </p:sp>
      <p:pic>
        <p:nvPicPr>
          <p:cNvPr id="6" name="Google Shape;140;p19">
            <a:extLst>
              <a:ext uri="{FF2B5EF4-FFF2-40B4-BE49-F238E27FC236}">
                <a16:creationId xmlns:a16="http://schemas.microsoft.com/office/drawing/2014/main" id="{287B35BF-08AE-441B-B66A-BD4B3A2A68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2290300" y="292625"/>
            <a:ext cx="40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Decidir o que fazer: HOMEM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r="73711"/>
          <a:stretch/>
        </p:blipFill>
        <p:spPr>
          <a:xfrm>
            <a:off x="461966" y="3251025"/>
            <a:ext cx="214087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8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175" y="759425"/>
            <a:ext cx="3039316" cy="19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 rot="2524785">
            <a:off x="2102490" y="2076016"/>
            <a:ext cx="786971" cy="889769"/>
          </a:xfrm>
          <a:prstGeom prst="downArrow">
            <a:avLst>
              <a:gd name="adj1" fmla="val 39581"/>
              <a:gd name="adj2" fmla="val 497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 rot="8439685">
            <a:off x="6256378" y="2125124"/>
            <a:ext cx="787030" cy="889594"/>
          </a:xfrm>
          <a:prstGeom prst="downArrow">
            <a:avLst>
              <a:gd name="adj1" fmla="val 39581"/>
              <a:gd name="adj2" fmla="val 5415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3247425" y="4350300"/>
            <a:ext cx="25329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Executar as operações</a:t>
            </a:r>
            <a:endParaRPr sz="1800"/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l="67027"/>
          <a:stretch/>
        </p:blipFill>
        <p:spPr>
          <a:xfrm>
            <a:off x="5900500" y="3280650"/>
            <a:ext cx="2685301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l="25263" r="32972"/>
          <a:stretch/>
        </p:blipFill>
        <p:spPr>
          <a:xfrm>
            <a:off x="2499300" y="3280650"/>
            <a:ext cx="3401201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526800" y="3960575"/>
            <a:ext cx="80904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Char char="●"/>
            </a:pPr>
            <a:r>
              <a:rPr lang="pt-BR" sz="2000">
                <a:solidFill>
                  <a:srgbClr val="0B5394"/>
                </a:solidFill>
              </a:rPr>
              <a:t>Para que serve os dispositivos de entrada e saída (E/S)?</a:t>
            </a:r>
            <a:endParaRPr sz="2000">
              <a:solidFill>
                <a:srgbClr val="0B5394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B5394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pt-BR" sz="1800">
                <a:solidFill>
                  <a:srgbClr val="0B5394"/>
                </a:solidFill>
              </a:rPr>
              <a:t>Quais dispositivos E/S vocês conhecem?</a:t>
            </a:r>
            <a:endParaRPr sz="1800">
              <a:solidFill>
                <a:srgbClr val="FF0000"/>
              </a:solidFill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00" y="334700"/>
            <a:ext cx="5261125" cy="34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96949"/>
            <a:ext cx="6257925" cy="23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09125" y="3706625"/>
            <a:ext cx="9011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3366"/>
                </a:solidFill>
              </a:rPr>
              <a:t>Dispositivos de E/S e suas Interfaces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F4E79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54875" y="39713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1F4E79"/>
                </a:solidFill>
              </a:rPr>
              <a:t>OBJETIVOS</a:t>
            </a:r>
            <a:endParaRPr/>
          </a:p>
        </p:txBody>
      </p:sp>
      <p:pic>
        <p:nvPicPr>
          <p:cNvPr id="6" name="Google Shape;140;p19">
            <a:extLst>
              <a:ext uri="{FF2B5EF4-FFF2-40B4-BE49-F238E27FC236}">
                <a16:creationId xmlns:a16="http://schemas.microsoft.com/office/drawing/2014/main" id="{9B27796D-9F46-413F-97BA-9C32BD66DE1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55975" y="234675"/>
            <a:ext cx="2028400" cy="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114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143867" y="234676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1F4E79"/>
                </a:solidFill>
              </a:rPr>
              <a:t>OBJETIVOS</a:t>
            </a:r>
            <a:endParaRPr sz="4000" b="1" dirty="0">
              <a:solidFill>
                <a:srgbClr val="1F4E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0"/>
          <p:cNvSpPr txBox="1"/>
          <p:nvPr/>
        </p:nvSpPr>
        <p:spPr>
          <a:xfrm>
            <a:off x="600425" y="1335075"/>
            <a:ext cx="80904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0B5394"/>
                </a:solidFill>
              </a:rPr>
              <a:t>Ao final da aula vamos aprender:</a:t>
            </a:r>
            <a:endParaRPr sz="2000" b="1">
              <a:solidFill>
                <a:srgbClr val="0B5394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Char char="●"/>
            </a:pPr>
            <a:r>
              <a:rPr lang="pt-BR" sz="2000">
                <a:solidFill>
                  <a:srgbClr val="0B5394"/>
                </a:solidFill>
              </a:rPr>
              <a:t>Conhecer como o computador se comunica com dispositivos </a:t>
            </a:r>
            <a:r>
              <a:rPr lang="pt-BR" sz="2000" b="1">
                <a:solidFill>
                  <a:srgbClr val="0B5394"/>
                </a:solidFill>
              </a:rPr>
              <a:t>externos (entrada/saída)</a:t>
            </a:r>
            <a:r>
              <a:rPr lang="pt-BR" sz="2000">
                <a:solidFill>
                  <a:srgbClr val="0B5394"/>
                </a:solidFill>
              </a:rPr>
              <a:t>.</a:t>
            </a:r>
            <a:endParaRPr sz="2000">
              <a:solidFill>
                <a:srgbClr val="0B5394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B5394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pt-BR" sz="1800">
                <a:solidFill>
                  <a:srgbClr val="0B5394"/>
                </a:solidFill>
              </a:rPr>
              <a:t>Definir os elementos de uma interface de entrada e saída. </a:t>
            </a:r>
            <a:endParaRPr sz="1800">
              <a:solidFill>
                <a:srgbClr val="FF0000"/>
              </a:solidFill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525" y="3224725"/>
            <a:ext cx="1949950" cy="17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0;p19">
            <a:extLst>
              <a:ext uri="{FF2B5EF4-FFF2-40B4-BE49-F238E27FC236}">
                <a16:creationId xmlns:a16="http://schemas.microsoft.com/office/drawing/2014/main" id="{C38C09C0-F796-4377-9453-B2F3834D0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56" t="31770" r="8064" b="31067"/>
          <a:stretch/>
        </p:blipFill>
        <p:spPr>
          <a:xfrm>
            <a:off x="214158" y="163792"/>
            <a:ext cx="1713879" cy="65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1236</Words>
  <Application>Microsoft Office PowerPoint</Application>
  <PresentationFormat>Apresentação na tela (16:9)</PresentationFormat>
  <Paragraphs>222</Paragraphs>
  <Slides>46</Slides>
  <Notes>46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1" baseType="lpstr">
      <vt:lpstr>Arial</vt:lpstr>
      <vt:lpstr>Roboto</vt:lpstr>
      <vt:lpstr>Calibri</vt:lpstr>
      <vt:lpstr>Cambria</vt:lpstr>
      <vt:lpstr>Simple Light</vt:lpstr>
      <vt:lpstr>Apresentação do PowerPoint</vt:lpstr>
      <vt:lpstr>Apresentação do PowerPoint</vt:lpstr>
      <vt:lpstr>Aula Passada: Arquitetura de Computadores</vt:lpstr>
      <vt:lpstr>Aula Passada: Arquitetura de Computadores</vt:lpstr>
      <vt:lpstr>Apresentação do PowerPoint</vt:lpstr>
      <vt:lpstr>Motivação</vt:lpstr>
      <vt:lpstr>Motivação</vt:lpstr>
      <vt:lpstr>Apresentação do PowerPoint</vt:lpstr>
      <vt:lpstr>Apresentação do PowerPoint</vt:lpstr>
      <vt:lpstr>Esquema Básico</vt:lpstr>
      <vt:lpstr>Dispositivos de Entrada/Saída</vt:lpstr>
      <vt:lpstr>Dispositivos de Entrada/Saída</vt:lpstr>
      <vt:lpstr>Interfaces</vt:lpstr>
      <vt:lpstr>Placa-Mãe e Interfaces </vt:lpstr>
      <vt:lpstr>Dispositivos E/S e Interfaces</vt:lpstr>
      <vt:lpstr>Porta Serial (conector DB-9)</vt:lpstr>
      <vt:lpstr>Porta Paralela (DB-25)</vt:lpstr>
      <vt:lpstr>Áudio (Mini-Jacks)</vt:lpstr>
      <vt:lpstr>Rede (RJ-45)</vt:lpstr>
      <vt:lpstr>PS/2 (6 pinos)</vt:lpstr>
      <vt:lpstr>USB - Barramento de serial universal</vt:lpstr>
      <vt:lpstr>USB - Barramento de serial universal</vt:lpstr>
      <vt:lpstr>USB - Tipos</vt:lpstr>
      <vt:lpstr>Porta de vídeo - VGA</vt:lpstr>
      <vt:lpstr>Porta de vídeo - DVI (Interface visual digital) </vt:lpstr>
      <vt:lpstr>Porta de vídeo - HDMI (Interface multimídia de alta definição)</vt:lpstr>
      <vt:lpstr>Porta de armazenamento - IDE </vt:lpstr>
      <vt:lpstr>Porta de armazenamento - SATA </vt:lpstr>
      <vt:lpstr>                  Serial                                     VS                      Paralelo</vt:lpstr>
      <vt:lpstr>Porta em paralelo</vt:lpstr>
      <vt:lpstr>Porta em série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Próxima Aula </vt:lpstr>
      <vt:lpstr>Apresentação do PowerPoint</vt:lpstr>
      <vt:lpstr>Conclusão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Rafael Martins Alves</cp:lastModifiedBy>
  <cp:revision>7</cp:revision>
  <dcterms:modified xsi:type="dcterms:W3CDTF">2021-04-07T19:16:04Z</dcterms:modified>
</cp:coreProperties>
</file>